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4" r:id="rId6"/>
    <p:sldId id="265" r:id="rId7"/>
    <p:sldId id="267" r:id="rId8"/>
    <p:sldId id="266" r:id="rId9"/>
    <p:sldId id="268" r:id="rId10"/>
    <p:sldId id="270" r:id="rId11"/>
    <p:sldId id="263" r:id="rId12"/>
    <p:sldId id="271" r:id="rId13"/>
    <p:sldId id="260" r:id="rId1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1" d="100"/>
          <a:sy n="61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EB889-8292-476A-832A-606E733180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37E1D2-2495-4D1D-9A42-797C2E2700D1}">
      <dgm:prSet phldrT="[Texto]" custT="1"/>
      <dgm:spPr>
        <a:solidFill>
          <a:srgbClr val="990099"/>
        </a:solidFill>
      </dgm:spPr>
      <dgm:t>
        <a:bodyPr/>
        <a:lstStyle/>
        <a:p>
          <a:r>
            <a:rPr lang="es-ES" sz="3600" b="1" dirty="0" smtClean="0">
              <a:solidFill>
                <a:schemeClr val="tx1"/>
              </a:solidFill>
              <a:latin typeface="Bell MT" panose="02020503060305020303" pitchFamily="18" charset="0"/>
            </a:rPr>
            <a:t>General</a:t>
          </a:r>
          <a:endParaRPr lang="es-ES" sz="36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560354BC-3A4E-47B9-9440-BC7C32EE57DC}" type="parTrans" cxnId="{5E36EB91-815F-4829-8E3F-CEFC33129419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BF706BA3-4A56-4630-8CEB-96FDD9A03CCE}" type="sibTrans" cxnId="{5E36EB91-815F-4829-8E3F-CEFC33129419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D0DE60A3-4B90-4E9E-B702-A1B5C3AC761C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Bell MT" panose="02020503060305020303" pitchFamily="18" charset="0"/>
            </a:rPr>
            <a:t>Formular un plan de acción para el proceso de atención y protección de las hermanas M, A y R, víctimas de violencia sexual intrafamiliar a través del acompañamiento en la intervención y restitución de sus derechos. </a:t>
          </a:r>
          <a:endParaRPr lang="es-ES" sz="1800" dirty="0">
            <a:latin typeface="Bell MT" panose="02020503060305020303" pitchFamily="18" charset="0"/>
          </a:endParaRPr>
        </a:p>
      </dgm:t>
    </dgm:pt>
    <dgm:pt modelId="{14BCF964-4F9B-4D16-B840-6953F38BFDA9}" type="parTrans" cxnId="{51F308AD-F9FA-4387-8BCB-1A864052DC9B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AC4E3942-C759-44CD-9D4B-5542D5386B1F}" type="sibTrans" cxnId="{51F308AD-F9FA-4387-8BCB-1A864052DC9B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10327D35-5CFB-40BE-8088-8FBE4417655F}">
      <dgm:prSet phldrT="[Texto]" custT="1"/>
      <dgm:spPr>
        <a:solidFill>
          <a:srgbClr val="990099"/>
        </a:solidFill>
      </dgm:spPr>
      <dgm:t>
        <a:bodyPr/>
        <a:lstStyle/>
        <a:p>
          <a:pPr algn="ctr"/>
          <a:r>
            <a:rPr lang="es-ES" sz="3600" b="1" dirty="0" smtClean="0">
              <a:solidFill>
                <a:schemeClr val="tx1"/>
              </a:solidFill>
              <a:latin typeface="Bell MT" panose="02020503060305020303" pitchFamily="18" charset="0"/>
            </a:rPr>
            <a:t>Específicos</a:t>
          </a:r>
          <a:r>
            <a:rPr lang="es-ES" sz="4000" b="1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endParaRPr lang="es-ES" sz="40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6167FD2D-FB52-4A2D-A2C8-59C8128B5B31}" type="parTrans" cxnId="{7E7FD043-013E-475D-A12C-900CF48A9255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75BFB6B3-BCEC-408B-A2FE-7F3A8432A3A9}" type="sibTrans" cxnId="{7E7FD043-013E-475D-A12C-900CF48A9255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60F0B787-37E5-4EEE-BB25-9006EFAA71AA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Bell MT" panose="02020503060305020303" pitchFamily="18" charset="0"/>
            </a:rPr>
            <a:t>Gestionar y organizar una “Rueda de servicios” a fin de generar espacios de acercamiento e intercambio entre las organizaciones que ofrecen servicios de atención e intervención integral a </a:t>
          </a:r>
          <a:r>
            <a:rPr lang="es-ES" sz="1800" dirty="0" err="1" smtClean="0">
              <a:latin typeface="Bell MT" panose="02020503060305020303" pitchFamily="18" charset="0"/>
            </a:rPr>
            <a:t>NNAs</a:t>
          </a:r>
          <a:r>
            <a:rPr lang="es-ES" sz="1800" dirty="0" smtClean="0">
              <a:latin typeface="Bell MT" panose="02020503060305020303" pitchFamily="18" charset="0"/>
            </a:rPr>
            <a:t> víctimas de violencia sexual, a fin de proporcionarles intervenciones terapéuticas integrales, especializadas y eficaces frente a la situación de violencia vivenciada.</a:t>
          </a:r>
          <a:endParaRPr lang="es-ES" sz="1800" dirty="0">
            <a:latin typeface="Bell MT" panose="02020503060305020303" pitchFamily="18" charset="0"/>
          </a:endParaRPr>
        </a:p>
      </dgm:t>
    </dgm:pt>
    <dgm:pt modelId="{672B65D7-8862-47A2-A656-C23EB08028F7}" type="parTrans" cxnId="{109D3A16-175B-4208-B8F8-73598A4E4772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8E88777D-7DF0-4240-A9D3-86FBF67FE1FB}" type="sibTrans" cxnId="{109D3A16-175B-4208-B8F8-73598A4E4772}">
      <dgm:prSet/>
      <dgm:spPr/>
      <dgm:t>
        <a:bodyPr/>
        <a:lstStyle/>
        <a:p>
          <a:endParaRPr lang="es-ES" sz="2400">
            <a:latin typeface="Bell MT" panose="02020503060305020303" pitchFamily="18" charset="0"/>
          </a:endParaRPr>
        </a:p>
      </dgm:t>
    </dgm:pt>
    <dgm:pt modelId="{23F6E4A2-62E4-4171-B756-0A3BF77CC26E}">
      <dgm:prSet custT="1"/>
      <dgm:spPr/>
      <dgm:t>
        <a:bodyPr/>
        <a:lstStyle/>
        <a:p>
          <a:pPr algn="just"/>
          <a:r>
            <a:rPr lang="es-ES" sz="1800" dirty="0" smtClean="0">
              <a:latin typeface="Bell MT" panose="02020503060305020303" pitchFamily="18" charset="0"/>
            </a:rPr>
            <a:t>Establecer el abordaje integral, individual y grupal para M, A y R, que identifique adecuadamente los factores de riesgo, evalué el impacto psicoafectivo e intervenga psicoterapéuticamente a fin de fortalecer y dotar de estrategias que les permitan recuperarse emocionalmente. </a:t>
          </a:r>
          <a:endParaRPr lang="es-ES" sz="1800" dirty="0">
            <a:latin typeface="Bell MT" panose="02020503060305020303" pitchFamily="18" charset="0"/>
          </a:endParaRPr>
        </a:p>
      </dgm:t>
    </dgm:pt>
    <dgm:pt modelId="{914E172E-8D63-4887-923F-FEB848644B4E}" type="parTrans" cxnId="{7CE26407-6593-4B6B-A5CF-C4907C46430F}">
      <dgm:prSet/>
      <dgm:spPr/>
      <dgm:t>
        <a:bodyPr/>
        <a:lstStyle/>
        <a:p>
          <a:endParaRPr lang="es-ES" sz="2000">
            <a:latin typeface="Bell MT" panose="02020503060305020303" pitchFamily="18" charset="0"/>
          </a:endParaRPr>
        </a:p>
      </dgm:t>
    </dgm:pt>
    <dgm:pt modelId="{ECFD0EDD-EE54-4E2B-8DE3-F6DB67506D40}" type="sibTrans" cxnId="{7CE26407-6593-4B6B-A5CF-C4907C46430F}">
      <dgm:prSet/>
      <dgm:spPr/>
      <dgm:t>
        <a:bodyPr/>
        <a:lstStyle/>
        <a:p>
          <a:endParaRPr lang="es-ES" sz="2000">
            <a:latin typeface="Bell MT" panose="02020503060305020303" pitchFamily="18" charset="0"/>
          </a:endParaRPr>
        </a:p>
      </dgm:t>
    </dgm:pt>
    <dgm:pt modelId="{3A55CCCD-B2E0-4582-9CA8-D196E225F57C}">
      <dgm:prSet custT="1"/>
      <dgm:spPr/>
      <dgm:t>
        <a:bodyPr/>
        <a:lstStyle/>
        <a:p>
          <a:pPr algn="just"/>
          <a:r>
            <a:rPr lang="es-ES" sz="1800" dirty="0" smtClean="0">
              <a:latin typeface="Bell MT" panose="02020503060305020303" pitchFamily="18" charset="0"/>
            </a:rPr>
            <a:t>Establecer un espacio para que la abuela materna, identificada como persona protectora, pueda fortalecer sus habilidades socioemocionales a fin de constituirse en una fuente de apoyo social importante para M, A, R y ampliar la red de apoyo de las mismas. </a:t>
          </a:r>
          <a:endParaRPr lang="es-ES" sz="1800" dirty="0">
            <a:latin typeface="Bell MT" panose="02020503060305020303" pitchFamily="18" charset="0"/>
          </a:endParaRPr>
        </a:p>
      </dgm:t>
    </dgm:pt>
    <dgm:pt modelId="{821E4D46-96B9-4C13-B36A-BAD621E026C2}" type="parTrans" cxnId="{46B90964-B334-4EA1-961E-8C5215489B2D}">
      <dgm:prSet/>
      <dgm:spPr/>
      <dgm:t>
        <a:bodyPr/>
        <a:lstStyle/>
        <a:p>
          <a:endParaRPr lang="es-ES" sz="2000">
            <a:latin typeface="Bell MT" panose="02020503060305020303" pitchFamily="18" charset="0"/>
          </a:endParaRPr>
        </a:p>
      </dgm:t>
    </dgm:pt>
    <dgm:pt modelId="{F29337B2-5562-4A0C-95AB-4781C49A2A5D}" type="sibTrans" cxnId="{46B90964-B334-4EA1-961E-8C5215489B2D}">
      <dgm:prSet/>
      <dgm:spPr/>
      <dgm:t>
        <a:bodyPr/>
        <a:lstStyle/>
        <a:p>
          <a:endParaRPr lang="es-ES" sz="2000">
            <a:latin typeface="Bell MT" panose="02020503060305020303" pitchFamily="18" charset="0"/>
          </a:endParaRPr>
        </a:p>
      </dgm:t>
    </dgm:pt>
    <dgm:pt modelId="{464D8379-E0B5-41E1-8E38-2ED3692808AD}">
      <dgm:prSet custT="1"/>
      <dgm:spPr/>
      <dgm:t>
        <a:bodyPr/>
        <a:lstStyle/>
        <a:p>
          <a:pPr algn="just"/>
          <a:r>
            <a:rPr lang="es-ES" sz="1800" dirty="0" smtClean="0">
              <a:latin typeface="Bell MT" panose="02020503060305020303" pitchFamily="18" charset="0"/>
            </a:rPr>
            <a:t>Generar mecanismos de coordinación y comunicación entre las diferentes instituciones que brindan servicios de capacitación con respecto a la problemática de violencia sexual a fin de evitar y prevenir la revictimización en todo el proceso de atención y protección de M, A y R. </a:t>
          </a:r>
          <a:endParaRPr lang="es-ES" sz="1800" dirty="0">
            <a:latin typeface="Bell MT" panose="02020503060305020303" pitchFamily="18" charset="0"/>
          </a:endParaRPr>
        </a:p>
      </dgm:t>
    </dgm:pt>
    <dgm:pt modelId="{E0794633-46EB-45D7-9401-B7D81B032B79}" type="parTrans" cxnId="{B2C5B75F-94A7-4222-BAA9-ED1C8899BC7F}">
      <dgm:prSet/>
      <dgm:spPr/>
      <dgm:t>
        <a:bodyPr/>
        <a:lstStyle/>
        <a:p>
          <a:endParaRPr lang="es-ES" sz="2000">
            <a:latin typeface="Bell MT" panose="02020503060305020303" pitchFamily="18" charset="0"/>
          </a:endParaRPr>
        </a:p>
      </dgm:t>
    </dgm:pt>
    <dgm:pt modelId="{6CC81D69-A0D7-4C7D-8F1F-1DE72231F6C2}" type="sibTrans" cxnId="{B2C5B75F-94A7-4222-BAA9-ED1C8899BC7F}">
      <dgm:prSet/>
      <dgm:spPr/>
      <dgm:t>
        <a:bodyPr/>
        <a:lstStyle/>
        <a:p>
          <a:endParaRPr lang="es-ES" sz="2000">
            <a:latin typeface="Bell MT" panose="02020503060305020303" pitchFamily="18" charset="0"/>
          </a:endParaRPr>
        </a:p>
      </dgm:t>
    </dgm:pt>
    <dgm:pt modelId="{86A3E5F7-47BC-4AB6-AC69-B08F2022A025}" type="pres">
      <dgm:prSet presAssocID="{934EB889-8292-476A-832A-606E73318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FE04AD-F340-4A90-A6C6-D595CA4F9C2C}" type="pres">
      <dgm:prSet presAssocID="{5737E1D2-2495-4D1D-9A42-797C2E2700D1}" presName="parentText" presStyleLbl="node1" presStyleIdx="0" presStyleCnt="2" custScaleX="31335" custScaleY="38703" custLinFactNeighborX="-28529" custLinFactNeighborY="-95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341C9-C0C6-4E6B-B6A5-301FCD8F0818}" type="pres">
      <dgm:prSet presAssocID="{5737E1D2-2495-4D1D-9A42-797C2E2700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780B73-A009-45B9-8E4E-7F5A54210011}" type="pres">
      <dgm:prSet presAssocID="{10327D35-5CFB-40BE-8088-8FBE4417655F}" presName="parentText" presStyleLbl="node1" presStyleIdx="1" presStyleCnt="2" custScaleX="28300" custScaleY="35878" custLinFactNeighborX="-28529" custLinFactNeighborY="-44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A9E25-2A14-4169-ACED-BA45930E5091}" type="pres">
      <dgm:prSet presAssocID="{10327D35-5CFB-40BE-8088-8FBE4417655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425B56-366E-49F0-8241-A79189E57392}" type="presOf" srcId="{464D8379-E0B5-41E1-8E38-2ED3692808AD}" destId="{EA8A9E25-2A14-4169-ACED-BA45930E5091}" srcOrd="0" destOrd="3" presId="urn:microsoft.com/office/officeart/2005/8/layout/vList2"/>
    <dgm:cxn modelId="{608F46D2-E29F-4A3D-85CF-8BAE59C35331}" type="presOf" srcId="{60F0B787-37E5-4EEE-BB25-9006EFAA71AA}" destId="{EA8A9E25-2A14-4169-ACED-BA45930E5091}" srcOrd="0" destOrd="0" presId="urn:microsoft.com/office/officeart/2005/8/layout/vList2"/>
    <dgm:cxn modelId="{FB4C89B0-944F-4883-9687-D5DFDAC66A84}" type="presOf" srcId="{3A55CCCD-B2E0-4582-9CA8-D196E225F57C}" destId="{EA8A9E25-2A14-4169-ACED-BA45930E5091}" srcOrd="0" destOrd="2" presId="urn:microsoft.com/office/officeart/2005/8/layout/vList2"/>
    <dgm:cxn modelId="{46B90964-B334-4EA1-961E-8C5215489B2D}" srcId="{10327D35-5CFB-40BE-8088-8FBE4417655F}" destId="{3A55CCCD-B2E0-4582-9CA8-D196E225F57C}" srcOrd="2" destOrd="0" parTransId="{821E4D46-96B9-4C13-B36A-BAD621E026C2}" sibTransId="{F29337B2-5562-4A0C-95AB-4781C49A2A5D}"/>
    <dgm:cxn modelId="{51F308AD-F9FA-4387-8BCB-1A864052DC9B}" srcId="{5737E1D2-2495-4D1D-9A42-797C2E2700D1}" destId="{D0DE60A3-4B90-4E9E-B702-A1B5C3AC761C}" srcOrd="0" destOrd="0" parTransId="{14BCF964-4F9B-4D16-B840-6953F38BFDA9}" sibTransId="{AC4E3942-C759-44CD-9D4B-5542D5386B1F}"/>
    <dgm:cxn modelId="{7E7FD043-013E-475D-A12C-900CF48A9255}" srcId="{934EB889-8292-476A-832A-606E733180AE}" destId="{10327D35-5CFB-40BE-8088-8FBE4417655F}" srcOrd="1" destOrd="0" parTransId="{6167FD2D-FB52-4A2D-A2C8-59C8128B5B31}" sibTransId="{75BFB6B3-BCEC-408B-A2FE-7F3A8432A3A9}"/>
    <dgm:cxn modelId="{EA5A58C4-705E-4471-A7CC-639CC3929750}" type="presOf" srcId="{10327D35-5CFB-40BE-8088-8FBE4417655F}" destId="{9B780B73-A009-45B9-8E4E-7F5A54210011}" srcOrd="0" destOrd="0" presId="urn:microsoft.com/office/officeart/2005/8/layout/vList2"/>
    <dgm:cxn modelId="{535DA0C4-9B85-4CFB-BD0B-1BE097724101}" type="presOf" srcId="{D0DE60A3-4B90-4E9E-B702-A1B5C3AC761C}" destId="{570341C9-C0C6-4E6B-B6A5-301FCD8F0818}" srcOrd="0" destOrd="0" presId="urn:microsoft.com/office/officeart/2005/8/layout/vList2"/>
    <dgm:cxn modelId="{4C20C447-3071-4CD2-9D79-7ED651C50223}" type="presOf" srcId="{934EB889-8292-476A-832A-606E733180AE}" destId="{86A3E5F7-47BC-4AB6-AC69-B08F2022A025}" srcOrd="0" destOrd="0" presId="urn:microsoft.com/office/officeart/2005/8/layout/vList2"/>
    <dgm:cxn modelId="{2C08992A-8420-4187-8ECE-9F77F29EEBF8}" type="presOf" srcId="{5737E1D2-2495-4D1D-9A42-797C2E2700D1}" destId="{35FE04AD-F340-4A90-A6C6-D595CA4F9C2C}" srcOrd="0" destOrd="0" presId="urn:microsoft.com/office/officeart/2005/8/layout/vList2"/>
    <dgm:cxn modelId="{109D3A16-175B-4208-B8F8-73598A4E4772}" srcId="{10327D35-5CFB-40BE-8088-8FBE4417655F}" destId="{60F0B787-37E5-4EEE-BB25-9006EFAA71AA}" srcOrd="0" destOrd="0" parTransId="{672B65D7-8862-47A2-A656-C23EB08028F7}" sibTransId="{8E88777D-7DF0-4240-A9D3-86FBF67FE1FB}"/>
    <dgm:cxn modelId="{7CE26407-6593-4B6B-A5CF-C4907C46430F}" srcId="{10327D35-5CFB-40BE-8088-8FBE4417655F}" destId="{23F6E4A2-62E4-4171-B756-0A3BF77CC26E}" srcOrd="1" destOrd="0" parTransId="{914E172E-8D63-4887-923F-FEB848644B4E}" sibTransId="{ECFD0EDD-EE54-4E2B-8DE3-F6DB67506D40}"/>
    <dgm:cxn modelId="{FC510FA8-1F97-4741-93E7-6884E6F273E1}" type="presOf" srcId="{23F6E4A2-62E4-4171-B756-0A3BF77CC26E}" destId="{EA8A9E25-2A14-4169-ACED-BA45930E5091}" srcOrd="0" destOrd="1" presId="urn:microsoft.com/office/officeart/2005/8/layout/vList2"/>
    <dgm:cxn modelId="{B2C5B75F-94A7-4222-BAA9-ED1C8899BC7F}" srcId="{10327D35-5CFB-40BE-8088-8FBE4417655F}" destId="{464D8379-E0B5-41E1-8E38-2ED3692808AD}" srcOrd="3" destOrd="0" parTransId="{E0794633-46EB-45D7-9401-B7D81B032B79}" sibTransId="{6CC81D69-A0D7-4C7D-8F1F-1DE72231F6C2}"/>
    <dgm:cxn modelId="{5E36EB91-815F-4829-8E3F-CEFC33129419}" srcId="{934EB889-8292-476A-832A-606E733180AE}" destId="{5737E1D2-2495-4D1D-9A42-797C2E2700D1}" srcOrd="0" destOrd="0" parTransId="{560354BC-3A4E-47B9-9440-BC7C32EE57DC}" sibTransId="{BF706BA3-4A56-4630-8CEB-96FDD9A03CCE}"/>
    <dgm:cxn modelId="{4B4A1143-833F-4435-8EA9-463646355103}" type="presParOf" srcId="{86A3E5F7-47BC-4AB6-AC69-B08F2022A025}" destId="{35FE04AD-F340-4A90-A6C6-D595CA4F9C2C}" srcOrd="0" destOrd="0" presId="urn:microsoft.com/office/officeart/2005/8/layout/vList2"/>
    <dgm:cxn modelId="{E46EF93A-66B9-481D-B3D5-5CEB6F6A4309}" type="presParOf" srcId="{86A3E5F7-47BC-4AB6-AC69-B08F2022A025}" destId="{570341C9-C0C6-4E6B-B6A5-301FCD8F0818}" srcOrd="1" destOrd="0" presId="urn:microsoft.com/office/officeart/2005/8/layout/vList2"/>
    <dgm:cxn modelId="{5FA6AF13-3F5A-4984-920E-6F8FF08E72C5}" type="presParOf" srcId="{86A3E5F7-47BC-4AB6-AC69-B08F2022A025}" destId="{9B780B73-A009-45B9-8E4E-7F5A54210011}" srcOrd="2" destOrd="0" presId="urn:microsoft.com/office/officeart/2005/8/layout/vList2"/>
    <dgm:cxn modelId="{FE4569DA-FB1A-47F6-A1A0-400BC33062C6}" type="presParOf" srcId="{86A3E5F7-47BC-4AB6-AC69-B08F2022A025}" destId="{EA8A9E25-2A14-4169-ACED-BA45930E50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15AAA-622A-45D4-AA8A-5427BB719F08}" type="doc">
      <dgm:prSet loTypeId="urn:microsoft.com/office/officeart/2005/8/layout/hProcess7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CEC7286-2AD8-4131-A1FF-1537D5E71703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Identificar necesidades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D3EEE7ED-13DA-4BA7-A9ED-FE14CF68B330}" type="parTrans" cxnId="{890D9114-CC7D-498A-9632-00793889C94F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F20B690F-E1AE-4089-BD16-97C5586AFEAB}" type="sibTrans" cxnId="{890D9114-CC7D-498A-9632-00793889C94F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7BEC2E71-B233-4EB1-91D7-528889E37719}">
      <dgm:prSet phldrT="[Texto]" custT="1"/>
      <dgm:spPr/>
      <dgm:t>
        <a:bodyPr/>
        <a:lstStyle/>
        <a:p>
          <a:pPr algn="ctr"/>
          <a:r>
            <a:rPr lang="es-ES" sz="2800" b="1" dirty="0" smtClean="0">
              <a:solidFill>
                <a:schemeClr val="tx1"/>
              </a:solidFill>
              <a:latin typeface="Bell MT" panose="02020503060305020303" pitchFamily="18" charset="0"/>
            </a:rPr>
            <a:t>Desarrollo </a:t>
          </a:r>
          <a:endParaRPr lang="es-ES" sz="2800" b="1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3B75251C-7F04-41AF-BF40-8F4FA1B3450C}" type="parTrans" cxnId="{92FD2DA6-F75F-496B-8C33-B75FF6D51D8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C2BB9780-5128-4E35-9801-C6C5C2B34ED2}" type="sibTrans" cxnId="{92FD2DA6-F75F-496B-8C33-B75FF6D51D8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9A491793-FAD9-4F74-9614-D793CB66ED23}">
      <dgm:prSet phldrT="[Texto]" custT="1"/>
      <dgm:spPr/>
      <dgm:t>
        <a:bodyPr/>
        <a:lstStyle/>
        <a:p>
          <a:endParaRPr lang="es-ES" sz="18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endParaRPr lang="es-ES" sz="18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Registro de participantes</a:t>
          </a:r>
        </a:p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Preparación de exposición </a:t>
          </a:r>
        </a:p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Bienvenida </a:t>
          </a:r>
        </a:p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Reuniones bipartitas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21B7AA5F-B20F-4E0F-B59F-5A269D362A09}" type="parTrans" cxnId="{751C62A9-07D1-427B-98C4-A6856C893C6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734FCE6C-E73A-47CC-9097-79DE16B91A00}" type="sibTrans" cxnId="{751C62A9-07D1-427B-98C4-A6856C893C6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649842C5-37DD-4839-916E-F48D7FDABDAA}">
      <dgm:prSet phldrT="[Texto]" custT="1"/>
      <dgm:spPr/>
      <dgm:t>
        <a:bodyPr/>
        <a:lstStyle/>
        <a:p>
          <a:pPr algn="ctr"/>
          <a:r>
            <a:rPr lang="es-ES" sz="3200" b="1" dirty="0" smtClean="0">
              <a:solidFill>
                <a:schemeClr val="tx1"/>
              </a:solidFill>
              <a:latin typeface="Bell MT" panose="02020503060305020303" pitchFamily="18" charset="0"/>
            </a:rPr>
            <a:t>Seguimiento </a:t>
          </a:r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1203DAC1-497E-4350-8ED0-1ECEF80A8171}" type="parTrans" cxnId="{9655C2DD-F5CD-485D-AC86-17BBB985FF3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E56588F7-A169-4160-8810-44FA522F2361}" type="sibTrans" cxnId="{9655C2DD-F5CD-485D-AC86-17BBB985FF3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CFCCBFC6-16B4-4AA5-8322-C1A2A9288E46}">
      <dgm:prSet phldrT="[Texto]" custT="1"/>
      <dgm:spPr/>
      <dgm:t>
        <a:bodyPr/>
        <a:lstStyle/>
        <a:p>
          <a:endParaRPr lang="es-ES" sz="18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endParaRPr lang="es-ES" sz="18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endParaRPr lang="es-ES" sz="18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Búsqueda del interés superior de niños, niñas y adolescentes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55A77B41-62C0-4698-ADE4-4814B7936BC5}" type="parTrans" cxnId="{22DEC06E-E93C-42B2-AA6F-E3B41F31BCE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560D4670-43D7-4C72-8146-2BD72026374E}" type="sibTrans" cxnId="{22DEC06E-E93C-42B2-AA6F-E3B41F31BCE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9C697CA3-8C63-416D-BC30-747A5DC64F95}">
      <dgm:prSet phldrT="[Texto]" custT="1"/>
      <dgm:spPr/>
      <dgm:t>
        <a:bodyPr/>
        <a:lstStyle/>
        <a:p>
          <a:pPr algn="ctr"/>
          <a:r>
            <a:rPr lang="es-ES" sz="2800" b="1" dirty="0" smtClean="0">
              <a:solidFill>
                <a:schemeClr val="tx1"/>
              </a:solidFill>
              <a:latin typeface="Bell MT" panose="02020503060305020303" pitchFamily="18" charset="0"/>
            </a:rPr>
            <a:t>Organización </a:t>
          </a:r>
          <a:r>
            <a:rPr lang="es-ES" sz="3200" b="1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EA3FA7D9-BCBD-426E-B12E-E48D5B518FF3}" type="parTrans" cxnId="{4FB4864F-10C8-4E58-9C0C-C9E78B89DFCC}">
      <dgm:prSet/>
      <dgm:spPr/>
      <dgm:t>
        <a:bodyPr/>
        <a:lstStyle/>
        <a:p>
          <a:endParaRPr lang="es-ES"/>
        </a:p>
      </dgm:t>
    </dgm:pt>
    <dgm:pt modelId="{ED02C21B-66B6-45E4-8D31-B329FCE50ADA}" type="sibTrans" cxnId="{4FB4864F-10C8-4E58-9C0C-C9E78B89DFCC}">
      <dgm:prSet/>
      <dgm:spPr/>
      <dgm:t>
        <a:bodyPr/>
        <a:lstStyle/>
        <a:p>
          <a:endParaRPr lang="es-ES"/>
        </a:p>
      </dgm:t>
    </dgm:pt>
    <dgm:pt modelId="{B338FCD7-D7E7-4AF4-8B1D-30DF0678801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Establecer objetivo</a:t>
          </a:r>
        </a:p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Establecer institución aliada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D7C86990-ABE8-42B2-B1B9-4F1856830D47}" type="parTrans" cxnId="{E632860B-C7BD-4745-BD0D-D96C3E37CD4A}">
      <dgm:prSet/>
      <dgm:spPr/>
      <dgm:t>
        <a:bodyPr/>
        <a:lstStyle/>
        <a:p>
          <a:endParaRPr lang="es-ES"/>
        </a:p>
      </dgm:t>
    </dgm:pt>
    <dgm:pt modelId="{308D89E0-4E8A-47EE-8F6E-35B178C098B2}" type="sibTrans" cxnId="{E632860B-C7BD-4745-BD0D-D96C3E37CD4A}">
      <dgm:prSet/>
      <dgm:spPr/>
      <dgm:t>
        <a:bodyPr/>
        <a:lstStyle/>
        <a:p>
          <a:endParaRPr lang="es-ES"/>
        </a:p>
      </dgm:t>
    </dgm:pt>
    <dgm:pt modelId="{DAA07F86-82D5-42C2-B41C-7C596BF4045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Identificar instituciones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5CE9DB56-A5FD-43C4-82C8-6195F902CAB2}" type="parTrans" cxnId="{B1FDE114-23D0-4080-AB96-684C7A32FDCA}">
      <dgm:prSet/>
      <dgm:spPr/>
      <dgm:t>
        <a:bodyPr/>
        <a:lstStyle/>
        <a:p>
          <a:endParaRPr lang="es-ES"/>
        </a:p>
      </dgm:t>
    </dgm:pt>
    <dgm:pt modelId="{52685638-5672-4A45-9581-50CD82E083CE}" type="sibTrans" cxnId="{B1FDE114-23D0-4080-AB96-684C7A32FDCA}">
      <dgm:prSet/>
      <dgm:spPr/>
      <dgm:t>
        <a:bodyPr/>
        <a:lstStyle/>
        <a:p>
          <a:endParaRPr lang="es-ES"/>
        </a:p>
      </dgm:t>
    </dgm:pt>
    <dgm:pt modelId="{A0B67EB1-36B0-4AC9-9519-B113DCB48B0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Visitas y llamadas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97524D18-3738-4E4A-A293-9DCDD268056F}" type="parTrans" cxnId="{39890769-748A-4D51-BF93-780BFA4273BC}">
      <dgm:prSet/>
      <dgm:spPr/>
      <dgm:t>
        <a:bodyPr/>
        <a:lstStyle/>
        <a:p>
          <a:endParaRPr lang="es-ES"/>
        </a:p>
      </dgm:t>
    </dgm:pt>
    <dgm:pt modelId="{09F96848-A8AB-474E-A90B-6CB1EBD01D05}" type="sibTrans" cxnId="{39890769-748A-4D51-BF93-780BFA4273BC}">
      <dgm:prSet/>
      <dgm:spPr/>
      <dgm:t>
        <a:bodyPr/>
        <a:lstStyle/>
        <a:p>
          <a:endParaRPr lang="es-ES"/>
        </a:p>
      </dgm:t>
    </dgm:pt>
    <dgm:pt modelId="{292E3A8C-E469-4FC8-858A-2E58EA836C8C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Bell MT" panose="02020503060305020303" pitchFamily="18" charset="0"/>
            </a:rPr>
            <a:t>Definir logística y protocolo </a:t>
          </a:r>
          <a:endParaRPr lang="es-ES" sz="18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88F65C5A-D17F-41D9-A5DB-6C844733A88F}" type="parTrans" cxnId="{C982D620-487D-45B1-B9FA-CCD832CDDA91}">
      <dgm:prSet/>
      <dgm:spPr/>
      <dgm:t>
        <a:bodyPr/>
        <a:lstStyle/>
        <a:p>
          <a:endParaRPr lang="es-ES"/>
        </a:p>
      </dgm:t>
    </dgm:pt>
    <dgm:pt modelId="{34809086-22EC-4904-A500-8DD374F02CFB}" type="sibTrans" cxnId="{C982D620-487D-45B1-B9FA-CCD832CDDA91}">
      <dgm:prSet/>
      <dgm:spPr/>
      <dgm:t>
        <a:bodyPr/>
        <a:lstStyle/>
        <a:p>
          <a:endParaRPr lang="es-ES"/>
        </a:p>
      </dgm:t>
    </dgm:pt>
    <dgm:pt modelId="{04706E13-BA94-4D27-8D35-5E63E94A5882}" type="pres">
      <dgm:prSet presAssocID="{36415AAA-622A-45D4-AA8A-5427BB719F08}" presName="Name0" presStyleCnt="0">
        <dgm:presLayoutVars>
          <dgm:dir/>
          <dgm:animLvl val="lvl"/>
          <dgm:resizeHandles val="exact"/>
        </dgm:presLayoutVars>
      </dgm:prSet>
      <dgm:spPr/>
    </dgm:pt>
    <dgm:pt modelId="{6F89770C-584E-4778-A9F5-B44C978F7EF5}" type="pres">
      <dgm:prSet presAssocID="{9C697CA3-8C63-416D-BC30-747A5DC64F95}" presName="compositeNode" presStyleCnt="0">
        <dgm:presLayoutVars>
          <dgm:bulletEnabled val="1"/>
        </dgm:presLayoutVars>
      </dgm:prSet>
      <dgm:spPr/>
    </dgm:pt>
    <dgm:pt modelId="{F835364D-D1A3-41A8-ADBE-E8C5CE04CE2E}" type="pres">
      <dgm:prSet presAssocID="{9C697CA3-8C63-416D-BC30-747A5DC64F95}" presName="bgRect" presStyleLbl="node1" presStyleIdx="0" presStyleCnt="3"/>
      <dgm:spPr/>
    </dgm:pt>
    <dgm:pt modelId="{3D3D1429-92D5-4ABB-9EF2-53ADB4EB74A8}" type="pres">
      <dgm:prSet presAssocID="{9C697CA3-8C63-416D-BC30-747A5DC64F9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2CAEDE0-E0D0-4CB6-8DBA-0BE08BC1629E}" type="pres">
      <dgm:prSet presAssocID="{9C697CA3-8C63-416D-BC30-747A5DC64F9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C710EA-8CA0-4B55-9251-06D431583974}" type="pres">
      <dgm:prSet presAssocID="{ED02C21B-66B6-45E4-8D31-B329FCE50ADA}" presName="hSp" presStyleCnt="0"/>
      <dgm:spPr/>
    </dgm:pt>
    <dgm:pt modelId="{40AF3865-A34F-4C1B-8D57-7971736C92F8}" type="pres">
      <dgm:prSet presAssocID="{ED02C21B-66B6-45E4-8D31-B329FCE50ADA}" presName="vProcSp" presStyleCnt="0"/>
      <dgm:spPr/>
    </dgm:pt>
    <dgm:pt modelId="{1BCEAFC0-5F93-452B-A193-0A4CD5772A8C}" type="pres">
      <dgm:prSet presAssocID="{ED02C21B-66B6-45E4-8D31-B329FCE50ADA}" presName="vSp1" presStyleCnt="0"/>
      <dgm:spPr/>
    </dgm:pt>
    <dgm:pt modelId="{D3BD49FB-68AF-4DF3-BAB3-9CA3DFE54115}" type="pres">
      <dgm:prSet presAssocID="{ED02C21B-66B6-45E4-8D31-B329FCE50ADA}" presName="simulatedConn" presStyleLbl="solidFgAcc1" presStyleIdx="0" presStyleCnt="2"/>
      <dgm:spPr/>
    </dgm:pt>
    <dgm:pt modelId="{B3F14B1C-810A-4968-8222-6AF51600F029}" type="pres">
      <dgm:prSet presAssocID="{ED02C21B-66B6-45E4-8D31-B329FCE50ADA}" presName="vSp2" presStyleCnt="0"/>
      <dgm:spPr/>
    </dgm:pt>
    <dgm:pt modelId="{0B2770C8-3A85-47C8-AD99-8B5DEA676E32}" type="pres">
      <dgm:prSet presAssocID="{ED02C21B-66B6-45E4-8D31-B329FCE50ADA}" presName="sibTrans" presStyleCnt="0"/>
      <dgm:spPr/>
    </dgm:pt>
    <dgm:pt modelId="{A6385F6C-B6E4-4291-B9F5-B9160F2D7A3D}" type="pres">
      <dgm:prSet presAssocID="{7BEC2E71-B233-4EB1-91D7-528889E37719}" presName="compositeNode" presStyleCnt="0">
        <dgm:presLayoutVars>
          <dgm:bulletEnabled val="1"/>
        </dgm:presLayoutVars>
      </dgm:prSet>
      <dgm:spPr/>
    </dgm:pt>
    <dgm:pt modelId="{DCEB854F-90DA-40FA-A129-4CACCEF809F7}" type="pres">
      <dgm:prSet presAssocID="{7BEC2E71-B233-4EB1-91D7-528889E37719}" presName="bgRect" presStyleLbl="node1" presStyleIdx="1" presStyleCnt="3"/>
      <dgm:spPr/>
    </dgm:pt>
    <dgm:pt modelId="{033B22C9-4027-46C1-9954-DE38DB503FE7}" type="pres">
      <dgm:prSet presAssocID="{7BEC2E71-B233-4EB1-91D7-528889E3771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350E331-9F32-43BF-B4BB-F45264B9C125}" type="pres">
      <dgm:prSet presAssocID="{7BEC2E71-B233-4EB1-91D7-528889E3771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CD3553-8F43-4CC2-8109-A30CADEB2A18}" type="pres">
      <dgm:prSet presAssocID="{C2BB9780-5128-4E35-9801-C6C5C2B34ED2}" presName="hSp" presStyleCnt="0"/>
      <dgm:spPr/>
    </dgm:pt>
    <dgm:pt modelId="{BE041A48-5968-4B8B-9680-76B16420CEF0}" type="pres">
      <dgm:prSet presAssocID="{C2BB9780-5128-4E35-9801-C6C5C2B34ED2}" presName="vProcSp" presStyleCnt="0"/>
      <dgm:spPr/>
    </dgm:pt>
    <dgm:pt modelId="{CBD09C5C-12AF-4980-9B2F-6CD605223318}" type="pres">
      <dgm:prSet presAssocID="{C2BB9780-5128-4E35-9801-C6C5C2B34ED2}" presName="vSp1" presStyleCnt="0"/>
      <dgm:spPr/>
    </dgm:pt>
    <dgm:pt modelId="{4D74ADD5-60F4-4071-A4F6-11D563CDF072}" type="pres">
      <dgm:prSet presAssocID="{C2BB9780-5128-4E35-9801-C6C5C2B34ED2}" presName="simulatedConn" presStyleLbl="solidFgAcc1" presStyleIdx="1" presStyleCnt="2"/>
      <dgm:spPr/>
    </dgm:pt>
    <dgm:pt modelId="{4F9C52C6-1E9B-440E-9ED1-CF7372CB8E6F}" type="pres">
      <dgm:prSet presAssocID="{C2BB9780-5128-4E35-9801-C6C5C2B34ED2}" presName="vSp2" presStyleCnt="0"/>
      <dgm:spPr/>
    </dgm:pt>
    <dgm:pt modelId="{AC261B42-3F7F-4F8D-B258-C88A14DC5B03}" type="pres">
      <dgm:prSet presAssocID="{C2BB9780-5128-4E35-9801-C6C5C2B34ED2}" presName="sibTrans" presStyleCnt="0"/>
      <dgm:spPr/>
    </dgm:pt>
    <dgm:pt modelId="{6F20EFB2-1BD6-4634-99E1-3197BDFDED64}" type="pres">
      <dgm:prSet presAssocID="{649842C5-37DD-4839-916E-F48D7FDABDAA}" presName="compositeNode" presStyleCnt="0">
        <dgm:presLayoutVars>
          <dgm:bulletEnabled val="1"/>
        </dgm:presLayoutVars>
      </dgm:prSet>
      <dgm:spPr/>
    </dgm:pt>
    <dgm:pt modelId="{1FF3DEF1-1232-4C66-BB08-17363DFCE3E7}" type="pres">
      <dgm:prSet presAssocID="{649842C5-37DD-4839-916E-F48D7FDABDAA}" presName="bgRect" presStyleLbl="node1" presStyleIdx="2" presStyleCnt="3"/>
      <dgm:spPr/>
    </dgm:pt>
    <dgm:pt modelId="{1A668FD5-B928-48DF-B4E4-793FEE39F7A8}" type="pres">
      <dgm:prSet presAssocID="{649842C5-37DD-4839-916E-F48D7FDABDA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B238C40-7B84-4A88-97AB-BDC943C3A7A1}" type="pres">
      <dgm:prSet presAssocID="{649842C5-37DD-4839-916E-F48D7FDABDA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2DEC06E-E93C-42B2-AA6F-E3B41F31BCED}" srcId="{649842C5-37DD-4839-916E-F48D7FDABDAA}" destId="{CFCCBFC6-16B4-4AA5-8322-C1A2A9288E46}" srcOrd="0" destOrd="0" parTransId="{55A77B41-62C0-4698-ADE4-4814B7936BC5}" sibTransId="{560D4670-43D7-4C72-8146-2BD72026374E}"/>
    <dgm:cxn modelId="{597C54EB-17A3-4713-BC8E-3DCDEC4A468C}" type="presOf" srcId="{CFCCBFC6-16B4-4AA5-8322-C1A2A9288E46}" destId="{1B238C40-7B84-4A88-97AB-BDC943C3A7A1}" srcOrd="0" destOrd="0" presId="urn:microsoft.com/office/officeart/2005/8/layout/hProcess7"/>
    <dgm:cxn modelId="{9E3BE392-4BC9-4F4E-AA1B-CD7A61D958E4}" type="presOf" srcId="{649842C5-37DD-4839-916E-F48D7FDABDAA}" destId="{1FF3DEF1-1232-4C66-BB08-17363DFCE3E7}" srcOrd="0" destOrd="0" presId="urn:microsoft.com/office/officeart/2005/8/layout/hProcess7"/>
    <dgm:cxn modelId="{7D0359A6-1D2D-496A-8296-7FB8D8C28456}" type="presOf" srcId="{4CEC7286-2AD8-4131-A1FF-1537D5E71703}" destId="{52CAEDE0-E0D0-4CB6-8DBA-0BE08BC1629E}" srcOrd="0" destOrd="0" presId="urn:microsoft.com/office/officeart/2005/8/layout/hProcess7"/>
    <dgm:cxn modelId="{E632860B-C7BD-4745-BD0D-D96C3E37CD4A}" srcId="{9C697CA3-8C63-416D-BC30-747A5DC64F95}" destId="{B338FCD7-D7E7-4AF4-8B1D-30DF06788015}" srcOrd="1" destOrd="0" parTransId="{D7C86990-ABE8-42B2-B1B9-4F1856830D47}" sibTransId="{308D89E0-4E8A-47EE-8F6E-35B178C098B2}"/>
    <dgm:cxn modelId="{7803B108-3D18-4D13-AF52-6517AD47A4B8}" type="presOf" srcId="{649842C5-37DD-4839-916E-F48D7FDABDAA}" destId="{1A668FD5-B928-48DF-B4E4-793FEE39F7A8}" srcOrd="1" destOrd="0" presId="urn:microsoft.com/office/officeart/2005/8/layout/hProcess7"/>
    <dgm:cxn modelId="{B1FDE114-23D0-4080-AB96-684C7A32FDCA}" srcId="{9C697CA3-8C63-416D-BC30-747A5DC64F95}" destId="{DAA07F86-82D5-42C2-B41C-7C596BF4045D}" srcOrd="2" destOrd="0" parTransId="{5CE9DB56-A5FD-43C4-82C8-6195F902CAB2}" sibTransId="{52685638-5672-4A45-9581-50CD82E083CE}"/>
    <dgm:cxn modelId="{92FD2DA6-F75F-496B-8C33-B75FF6D51D88}" srcId="{36415AAA-622A-45D4-AA8A-5427BB719F08}" destId="{7BEC2E71-B233-4EB1-91D7-528889E37719}" srcOrd="1" destOrd="0" parTransId="{3B75251C-7F04-41AF-BF40-8F4FA1B3450C}" sibTransId="{C2BB9780-5128-4E35-9801-C6C5C2B34ED2}"/>
    <dgm:cxn modelId="{3BABC94A-BA52-40EA-8604-0BF25CC02922}" type="presOf" srcId="{9C697CA3-8C63-416D-BC30-747A5DC64F95}" destId="{F835364D-D1A3-41A8-ADBE-E8C5CE04CE2E}" srcOrd="0" destOrd="0" presId="urn:microsoft.com/office/officeart/2005/8/layout/hProcess7"/>
    <dgm:cxn modelId="{890D9114-CC7D-498A-9632-00793889C94F}" srcId="{9C697CA3-8C63-416D-BC30-747A5DC64F95}" destId="{4CEC7286-2AD8-4131-A1FF-1537D5E71703}" srcOrd="0" destOrd="0" parTransId="{D3EEE7ED-13DA-4BA7-A9ED-FE14CF68B330}" sibTransId="{F20B690F-E1AE-4089-BD16-97C5586AFEAB}"/>
    <dgm:cxn modelId="{9655C2DD-F5CD-485D-AC86-17BBB985FF37}" srcId="{36415AAA-622A-45D4-AA8A-5427BB719F08}" destId="{649842C5-37DD-4839-916E-F48D7FDABDAA}" srcOrd="2" destOrd="0" parTransId="{1203DAC1-497E-4350-8ED0-1ECEF80A8171}" sibTransId="{E56588F7-A169-4160-8810-44FA522F2361}"/>
    <dgm:cxn modelId="{C982D620-487D-45B1-B9FA-CCD832CDDA91}" srcId="{9C697CA3-8C63-416D-BC30-747A5DC64F95}" destId="{292E3A8C-E469-4FC8-858A-2E58EA836C8C}" srcOrd="4" destOrd="0" parTransId="{88F65C5A-D17F-41D9-A5DB-6C844733A88F}" sibTransId="{34809086-22EC-4904-A500-8DD374F02CFB}"/>
    <dgm:cxn modelId="{BB000E0D-5059-4A81-A7A3-5AE63F9C3D4D}" type="presOf" srcId="{9A491793-FAD9-4F74-9614-D793CB66ED23}" destId="{D350E331-9F32-43BF-B4BB-F45264B9C125}" srcOrd="0" destOrd="0" presId="urn:microsoft.com/office/officeart/2005/8/layout/hProcess7"/>
    <dgm:cxn modelId="{0023C963-39DC-40C3-A977-2C0E0B4029DF}" type="presOf" srcId="{7BEC2E71-B233-4EB1-91D7-528889E37719}" destId="{033B22C9-4027-46C1-9954-DE38DB503FE7}" srcOrd="1" destOrd="0" presId="urn:microsoft.com/office/officeart/2005/8/layout/hProcess7"/>
    <dgm:cxn modelId="{9915BDFF-EB32-4779-B053-8E5E4C645099}" type="presOf" srcId="{9C697CA3-8C63-416D-BC30-747A5DC64F95}" destId="{3D3D1429-92D5-4ABB-9EF2-53ADB4EB74A8}" srcOrd="1" destOrd="0" presId="urn:microsoft.com/office/officeart/2005/8/layout/hProcess7"/>
    <dgm:cxn modelId="{6248C52D-F9AC-4311-92B8-CA7AED42C87C}" type="presOf" srcId="{B338FCD7-D7E7-4AF4-8B1D-30DF06788015}" destId="{52CAEDE0-E0D0-4CB6-8DBA-0BE08BC1629E}" srcOrd="0" destOrd="1" presId="urn:microsoft.com/office/officeart/2005/8/layout/hProcess7"/>
    <dgm:cxn modelId="{4CFC0DBF-38DC-48D8-863D-F913162F4C36}" type="presOf" srcId="{7BEC2E71-B233-4EB1-91D7-528889E37719}" destId="{DCEB854F-90DA-40FA-A129-4CACCEF809F7}" srcOrd="0" destOrd="0" presId="urn:microsoft.com/office/officeart/2005/8/layout/hProcess7"/>
    <dgm:cxn modelId="{4FB4864F-10C8-4E58-9C0C-C9E78B89DFCC}" srcId="{36415AAA-622A-45D4-AA8A-5427BB719F08}" destId="{9C697CA3-8C63-416D-BC30-747A5DC64F95}" srcOrd="0" destOrd="0" parTransId="{EA3FA7D9-BCBD-426E-B12E-E48D5B518FF3}" sibTransId="{ED02C21B-66B6-45E4-8D31-B329FCE50ADA}"/>
    <dgm:cxn modelId="{18CFEE45-DAB4-4E63-81B9-8A6F570E0B54}" type="presOf" srcId="{36415AAA-622A-45D4-AA8A-5427BB719F08}" destId="{04706E13-BA94-4D27-8D35-5E63E94A5882}" srcOrd="0" destOrd="0" presId="urn:microsoft.com/office/officeart/2005/8/layout/hProcess7"/>
    <dgm:cxn modelId="{C21DD6FC-747C-41E0-B6A7-B53A25C9270C}" type="presOf" srcId="{A0B67EB1-36B0-4AC9-9519-B113DCB48B06}" destId="{52CAEDE0-E0D0-4CB6-8DBA-0BE08BC1629E}" srcOrd="0" destOrd="3" presId="urn:microsoft.com/office/officeart/2005/8/layout/hProcess7"/>
    <dgm:cxn modelId="{1E08EF08-A991-48AF-AE35-18C4BA702BB5}" type="presOf" srcId="{DAA07F86-82D5-42C2-B41C-7C596BF4045D}" destId="{52CAEDE0-E0D0-4CB6-8DBA-0BE08BC1629E}" srcOrd="0" destOrd="2" presId="urn:microsoft.com/office/officeart/2005/8/layout/hProcess7"/>
    <dgm:cxn modelId="{29EF5E6D-B4DE-4DF9-861C-DB25114B0ABC}" type="presOf" srcId="{292E3A8C-E469-4FC8-858A-2E58EA836C8C}" destId="{52CAEDE0-E0D0-4CB6-8DBA-0BE08BC1629E}" srcOrd="0" destOrd="4" presId="urn:microsoft.com/office/officeart/2005/8/layout/hProcess7"/>
    <dgm:cxn modelId="{751C62A9-07D1-427B-98C4-A6856C893C60}" srcId="{7BEC2E71-B233-4EB1-91D7-528889E37719}" destId="{9A491793-FAD9-4F74-9614-D793CB66ED23}" srcOrd="0" destOrd="0" parTransId="{21B7AA5F-B20F-4E0F-B59F-5A269D362A09}" sibTransId="{734FCE6C-E73A-47CC-9097-79DE16B91A00}"/>
    <dgm:cxn modelId="{39890769-748A-4D51-BF93-780BFA4273BC}" srcId="{9C697CA3-8C63-416D-BC30-747A5DC64F95}" destId="{A0B67EB1-36B0-4AC9-9519-B113DCB48B06}" srcOrd="3" destOrd="0" parTransId="{97524D18-3738-4E4A-A293-9DCDD268056F}" sibTransId="{09F96848-A8AB-474E-A90B-6CB1EBD01D05}"/>
    <dgm:cxn modelId="{4550C4F4-1697-49E6-9D3C-ACA816788D2D}" type="presParOf" srcId="{04706E13-BA94-4D27-8D35-5E63E94A5882}" destId="{6F89770C-584E-4778-A9F5-B44C978F7EF5}" srcOrd="0" destOrd="0" presId="urn:microsoft.com/office/officeart/2005/8/layout/hProcess7"/>
    <dgm:cxn modelId="{22DF9603-DB6D-4218-A7B3-E98866066908}" type="presParOf" srcId="{6F89770C-584E-4778-A9F5-B44C978F7EF5}" destId="{F835364D-D1A3-41A8-ADBE-E8C5CE04CE2E}" srcOrd="0" destOrd="0" presId="urn:microsoft.com/office/officeart/2005/8/layout/hProcess7"/>
    <dgm:cxn modelId="{D7C70F3C-7A3C-4F8D-9D5B-9A12E0BDE3A3}" type="presParOf" srcId="{6F89770C-584E-4778-A9F5-B44C978F7EF5}" destId="{3D3D1429-92D5-4ABB-9EF2-53ADB4EB74A8}" srcOrd="1" destOrd="0" presId="urn:microsoft.com/office/officeart/2005/8/layout/hProcess7"/>
    <dgm:cxn modelId="{1CB9DB99-94E4-4B95-99B4-330AACEEACC6}" type="presParOf" srcId="{6F89770C-584E-4778-A9F5-B44C978F7EF5}" destId="{52CAEDE0-E0D0-4CB6-8DBA-0BE08BC1629E}" srcOrd="2" destOrd="0" presId="urn:microsoft.com/office/officeart/2005/8/layout/hProcess7"/>
    <dgm:cxn modelId="{F43D596C-E002-4772-88BD-B6E4E5F725B2}" type="presParOf" srcId="{04706E13-BA94-4D27-8D35-5E63E94A5882}" destId="{CFC710EA-8CA0-4B55-9251-06D431583974}" srcOrd="1" destOrd="0" presId="urn:microsoft.com/office/officeart/2005/8/layout/hProcess7"/>
    <dgm:cxn modelId="{84F59082-3CE1-4B7B-8355-60A871EADA72}" type="presParOf" srcId="{04706E13-BA94-4D27-8D35-5E63E94A5882}" destId="{40AF3865-A34F-4C1B-8D57-7971736C92F8}" srcOrd="2" destOrd="0" presId="urn:microsoft.com/office/officeart/2005/8/layout/hProcess7"/>
    <dgm:cxn modelId="{5FE30D43-BED2-4F4E-8665-FA25DD84FBA2}" type="presParOf" srcId="{40AF3865-A34F-4C1B-8D57-7971736C92F8}" destId="{1BCEAFC0-5F93-452B-A193-0A4CD5772A8C}" srcOrd="0" destOrd="0" presId="urn:microsoft.com/office/officeart/2005/8/layout/hProcess7"/>
    <dgm:cxn modelId="{957DB015-BEE9-422C-951C-479832A318C7}" type="presParOf" srcId="{40AF3865-A34F-4C1B-8D57-7971736C92F8}" destId="{D3BD49FB-68AF-4DF3-BAB3-9CA3DFE54115}" srcOrd="1" destOrd="0" presId="urn:microsoft.com/office/officeart/2005/8/layout/hProcess7"/>
    <dgm:cxn modelId="{C4691E5F-F93D-4602-8970-77C8C76BEEC7}" type="presParOf" srcId="{40AF3865-A34F-4C1B-8D57-7971736C92F8}" destId="{B3F14B1C-810A-4968-8222-6AF51600F029}" srcOrd="2" destOrd="0" presId="urn:microsoft.com/office/officeart/2005/8/layout/hProcess7"/>
    <dgm:cxn modelId="{3C48B081-7C40-4AA6-97E5-12BB75C25874}" type="presParOf" srcId="{04706E13-BA94-4D27-8D35-5E63E94A5882}" destId="{0B2770C8-3A85-47C8-AD99-8B5DEA676E32}" srcOrd="3" destOrd="0" presId="urn:microsoft.com/office/officeart/2005/8/layout/hProcess7"/>
    <dgm:cxn modelId="{6E18BAF8-FB78-4881-9D48-D767598C24FE}" type="presParOf" srcId="{04706E13-BA94-4D27-8D35-5E63E94A5882}" destId="{A6385F6C-B6E4-4291-B9F5-B9160F2D7A3D}" srcOrd="4" destOrd="0" presId="urn:microsoft.com/office/officeart/2005/8/layout/hProcess7"/>
    <dgm:cxn modelId="{8332159B-C09E-4AEC-9DAB-C82AF9A2E332}" type="presParOf" srcId="{A6385F6C-B6E4-4291-B9F5-B9160F2D7A3D}" destId="{DCEB854F-90DA-40FA-A129-4CACCEF809F7}" srcOrd="0" destOrd="0" presId="urn:microsoft.com/office/officeart/2005/8/layout/hProcess7"/>
    <dgm:cxn modelId="{CAFE61FD-51F5-4312-B238-F75242074CFE}" type="presParOf" srcId="{A6385F6C-B6E4-4291-B9F5-B9160F2D7A3D}" destId="{033B22C9-4027-46C1-9954-DE38DB503FE7}" srcOrd="1" destOrd="0" presId="urn:microsoft.com/office/officeart/2005/8/layout/hProcess7"/>
    <dgm:cxn modelId="{7DB7BB68-EDA1-49C4-A019-A30087BE585B}" type="presParOf" srcId="{A6385F6C-B6E4-4291-B9F5-B9160F2D7A3D}" destId="{D350E331-9F32-43BF-B4BB-F45264B9C125}" srcOrd="2" destOrd="0" presId="urn:microsoft.com/office/officeart/2005/8/layout/hProcess7"/>
    <dgm:cxn modelId="{5ADA948B-D28C-4F5E-9239-48469CEADC5B}" type="presParOf" srcId="{04706E13-BA94-4D27-8D35-5E63E94A5882}" destId="{F1CD3553-8F43-4CC2-8109-A30CADEB2A18}" srcOrd="5" destOrd="0" presId="urn:microsoft.com/office/officeart/2005/8/layout/hProcess7"/>
    <dgm:cxn modelId="{F3DBB8CA-C108-4E9E-A870-AF58EFE5649B}" type="presParOf" srcId="{04706E13-BA94-4D27-8D35-5E63E94A5882}" destId="{BE041A48-5968-4B8B-9680-76B16420CEF0}" srcOrd="6" destOrd="0" presId="urn:microsoft.com/office/officeart/2005/8/layout/hProcess7"/>
    <dgm:cxn modelId="{386EDDD2-24D4-4E73-894A-EC0677D73E87}" type="presParOf" srcId="{BE041A48-5968-4B8B-9680-76B16420CEF0}" destId="{CBD09C5C-12AF-4980-9B2F-6CD605223318}" srcOrd="0" destOrd="0" presId="urn:microsoft.com/office/officeart/2005/8/layout/hProcess7"/>
    <dgm:cxn modelId="{4C9F7E0A-4F38-4EAC-AD6F-102BE22E2FD4}" type="presParOf" srcId="{BE041A48-5968-4B8B-9680-76B16420CEF0}" destId="{4D74ADD5-60F4-4071-A4F6-11D563CDF072}" srcOrd="1" destOrd="0" presId="urn:microsoft.com/office/officeart/2005/8/layout/hProcess7"/>
    <dgm:cxn modelId="{89AD57F3-EFAE-4829-B584-14358E0812E7}" type="presParOf" srcId="{BE041A48-5968-4B8B-9680-76B16420CEF0}" destId="{4F9C52C6-1E9B-440E-9ED1-CF7372CB8E6F}" srcOrd="2" destOrd="0" presId="urn:microsoft.com/office/officeart/2005/8/layout/hProcess7"/>
    <dgm:cxn modelId="{DCE705FE-96A2-473C-A430-811D2B25ECBD}" type="presParOf" srcId="{04706E13-BA94-4D27-8D35-5E63E94A5882}" destId="{AC261B42-3F7F-4F8D-B258-C88A14DC5B03}" srcOrd="7" destOrd="0" presId="urn:microsoft.com/office/officeart/2005/8/layout/hProcess7"/>
    <dgm:cxn modelId="{E0A860BD-AF5C-4552-B57B-787BBDB21484}" type="presParOf" srcId="{04706E13-BA94-4D27-8D35-5E63E94A5882}" destId="{6F20EFB2-1BD6-4634-99E1-3197BDFDED64}" srcOrd="8" destOrd="0" presId="urn:microsoft.com/office/officeart/2005/8/layout/hProcess7"/>
    <dgm:cxn modelId="{6D482A94-650B-427C-BFCA-694F8904CF0E}" type="presParOf" srcId="{6F20EFB2-1BD6-4634-99E1-3197BDFDED64}" destId="{1FF3DEF1-1232-4C66-BB08-17363DFCE3E7}" srcOrd="0" destOrd="0" presId="urn:microsoft.com/office/officeart/2005/8/layout/hProcess7"/>
    <dgm:cxn modelId="{54B7C5BB-132D-4AB5-BF96-E398D4A3D66E}" type="presParOf" srcId="{6F20EFB2-1BD6-4634-99E1-3197BDFDED64}" destId="{1A668FD5-B928-48DF-B4E4-793FEE39F7A8}" srcOrd="1" destOrd="0" presId="urn:microsoft.com/office/officeart/2005/8/layout/hProcess7"/>
    <dgm:cxn modelId="{D9534A68-2A08-4A90-AE5C-4075EF5F838C}" type="presParOf" srcId="{6F20EFB2-1BD6-4634-99E1-3197BDFDED64}" destId="{1B238C40-7B84-4A88-97AB-BDC943C3A7A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E04AD-F340-4A90-A6C6-D595CA4F9C2C}">
      <dsp:nvSpPr>
        <dsp:cNvPr id="0" name=""/>
        <dsp:cNvSpPr/>
      </dsp:nvSpPr>
      <dsp:spPr>
        <a:xfrm>
          <a:off x="546676" y="26877"/>
          <a:ext cx="2951685" cy="463692"/>
        </a:xfrm>
        <a:prstGeom prst="roundRect">
          <a:avLst/>
        </a:prstGeom>
        <a:solidFill>
          <a:srgbClr val="99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General</a:t>
          </a:r>
          <a:endParaRPr lang="es-ES" sz="36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569312" y="49513"/>
        <a:ext cx="2906413" cy="418420"/>
      </dsp:txXfrm>
    </dsp:sp>
    <dsp:sp modelId="{570341C9-C0C6-4E6B-B6A5-301FCD8F0818}">
      <dsp:nvSpPr>
        <dsp:cNvPr id="0" name=""/>
        <dsp:cNvSpPr/>
      </dsp:nvSpPr>
      <dsp:spPr>
        <a:xfrm>
          <a:off x="0" y="592145"/>
          <a:ext cx="9419771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7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Bell MT" panose="02020503060305020303" pitchFamily="18" charset="0"/>
            </a:rPr>
            <a:t>Formular un plan de acción para el proceso de atención y protección de las hermanas M, A y R, víctimas de violencia sexual intrafamiliar a través del acompañamiento en la intervención y restitución de sus derechos. </a:t>
          </a:r>
          <a:endParaRPr lang="es-ES" sz="1800" kern="1200" dirty="0">
            <a:latin typeface="Bell MT" panose="02020503060305020303" pitchFamily="18" charset="0"/>
          </a:endParaRPr>
        </a:p>
      </dsp:txBody>
      <dsp:txXfrm>
        <a:off x="0" y="592145"/>
        <a:ext cx="9419771" cy="1059840"/>
      </dsp:txXfrm>
    </dsp:sp>
    <dsp:sp modelId="{9B780B73-A009-45B9-8E4E-7F5A54210011}">
      <dsp:nvSpPr>
        <dsp:cNvPr id="0" name=""/>
        <dsp:cNvSpPr/>
      </dsp:nvSpPr>
      <dsp:spPr>
        <a:xfrm>
          <a:off x="689621" y="1497638"/>
          <a:ext cx="2665795" cy="429847"/>
        </a:xfrm>
        <a:prstGeom prst="roundRect">
          <a:avLst/>
        </a:prstGeom>
        <a:solidFill>
          <a:srgbClr val="99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Específicos</a:t>
          </a:r>
          <a:r>
            <a:rPr lang="es-ES" sz="40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endParaRPr lang="es-ES" sz="40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710604" y="1518621"/>
        <a:ext cx="2623829" cy="387881"/>
      </dsp:txXfrm>
    </dsp:sp>
    <dsp:sp modelId="{EA8A9E25-2A14-4169-ACED-BA45930E5091}">
      <dsp:nvSpPr>
        <dsp:cNvPr id="0" name=""/>
        <dsp:cNvSpPr/>
      </dsp:nvSpPr>
      <dsp:spPr>
        <a:xfrm>
          <a:off x="0" y="2081833"/>
          <a:ext cx="9419771" cy="344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07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Bell MT" panose="02020503060305020303" pitchFamily="18" charset="0"/>
            </a:rPr>
            <a:t>Gestionar y organizar una “Rueda de servicios” a fin de generar espacios de acercamiento e intercambio entre las organizaciones que ofrecen servicios de atención e intervención integral a </a:t>
          </a:r>
          <a:r>
            <a:rPr lang="es-ES" sz="1800" kern="1200" dirty="0" err="1" smtClean="0">
              <a:latin typeface="Bell MT" panose="02020503060305020303" pitchFamily="18" charset="0"/>
            </a:rPr>
            <a:t>NNAs</a:t>
          </a:r>
          <a:r>
            <a:rPr lang="es-ES" sz="1800" kern="1200" dirty="0" smtClean="0">
              <a:latin typeface="Bell MT" panose="02020503060305020303" pitchFamily="18" charset="0"/>
            </a:rPr>
            <a:t> víctimas de violencia sexual, a fin de proporcionarles intervenciones terapéuticas integrales, especializadas y eficaces frente a la situación de violencia vivenciada.</a:t>
          </a:r>
          <a:endParaRPr lang="es-ES" sz="1800" kern="1200" dirty="0">
            <a:latin typeface="Bell MT" panose="02020503060305020303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Bell MT" panose="02020503060305020303" pitchFamily="18" charset="0"/>
            </a:rPr>
            <a:t>Establecer el abordaje integral, individual y grupal para M, A y R, que identifique adecuadamente los factores de riesgo, evalué el impacto psicoafectivo e intervenga psicoterapéuticamente a fin de fortalecer y dotar de estrategias que les permitan recuperarse emocionalmente. </a:t>
          </a:r>
          <a:endParaRPr lang="es-ES" sz="1800" kern="1200" dirty="0">
            <a:latin typeface="Bell MT" panose="02020503060305020303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Bell MT" panose="02020503060305020303" pitchFamily="18" charset="0"/>
            </a:rPr>
            <a:t>Establecer un espacio para que la abuela materna, identificada como persona protectora, pueda fortalecer sus habilidades socioemocionales a fin de constituirse en una fuente de apoyo social importante para M, A, R y ampliar la red de apoyo de las mismas. </a:t>
          </a:r>
          <a:endParaRPr lang="es-ES" sz="1800" kern="1200" dirty="0">
            <a:latin typeface="Bell MT" panose="02020503060305020303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Bell MT" panose="02020503060305020303" pitchFamily="18" charset="0"/>
            </a:rPr>
            <a:t>Generar mecanismos de coordinación y comunicación entre las diferentes instituciones que brindan servicios de capacitación con respecto a la problemática de violencia sexual a fin de evitar y prevenir la revictimización en todo el proceso de atención y protección de M, A y R. </a:t>
          </a:r>
          <a:endParaRPr lang="es-ES" sz="1800" kern="1200" dirty="0">
            <a:latin typeface="Bell MT" panose="02020503060305020303" pitchFamily="18" charset="0"/>
          </a:endParaRPr>
        </a:p>
      </dsp:txBody>
      <dsp:txXfrm>
        <a:off x="0" y="2081833"/>
        <a:ext cx="9419771" cy="344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5364D-D1A3-41A8-ADBE-E8C5CE04CE2E}">
      <dsp:nvSpPr>
        <dsp:cNvPr id="0" name=""/>
        <dsp:cNvSpPr/>
      </dsp:nvSpPr>
      <dsp:spPr>
        <a:xfrm>
          <a:off x="615" y="413927"/>
          <a:ext cx="2647156" cy="3176587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Organización </a:t>
          </a:r>
          <a:r>
            <a:rPr lang="es-ES" sz="32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 rot="16200000">
        <a:off x="-1037070" y="1451612"/>
        <a:ext cx="2604801" cy="529431"/>
      </dsp:txXfrm>
    </dsp:sp>
    <dsp:sp modelId="{52CAEDE0-E0D0-4CB6-8DBA-0BE08BC1629E}">
      <dsp:nvSpPr>
        <dsp:cNvPr id="0" name=""/>
        <dsp:cNvSpPr/>
      </dsp:nvSpPr>
      <dsp:spPr>
        <a:xfrm>
          <a:off x="530046" y="413927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Identificar necesidades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Establecer objetivo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Establecer institución aliada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Identificar instituciones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Visitas y llamadas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Definir logística y protocolo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530046" y="413927"/>
        <a:ext cx="1972131" cy="3176587"/>
      </dsp:txXfrm>
    </dsp:sp>
    <dsp:sp modelId="{DCEB854F-90DA-40FA-A129-4CACCEF809F7}">
      <dsp:nvSpPr>
        <dsp:cNvPr id="0" name=""/>
        <dsp:cNvSpPr/>
      </dsp:nvSpPr>
      <dsp:spPr>
        <a:xfrm>
          <a:off x="2740421" y="413927"/>
          <a:ext cx="2647156" cy="3176587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Desarrollo </a:t>
          </a:r>
          <a:endParaRPr lang="es-ES" sz="2800" b="1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 rot="16200000">
        <a:off x="1702736" y="1451612"/>
        <a:ext cx="2604801" cy="529431"/>
      </dsp:txXfrm>
    </dsp:sp>
    <dsp:sp modelId="{D3BD49FB-68AF-4DF3-BAB3-9CA3DFE54115}">
      <dsp:nvSpPr>
        <dsp:cNvPr id="0" name=""/>
        <dsp:cNvSpPr/>
      </dsp:nvSpPr>
      <dsp:spPr>
        <a:xfrm rot="5400000">
          <a:off x="2520221" y="2938807"/>
          <a:ext cx="466871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0E331-9F32-43BF-B4BB-F45264B9C125}">
      <dsp:nvSpPr>
        <dsp:cNvPr id="0" name=""/>
        <dsp:cNvSpPr/>
      </dsp:nvSpPr>
      <dsp:spPr>
        <a:xfrm>
          <a:off x="3269853" y="413927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Registro de participantes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Preparación de exposición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Bienvenida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Reuniones bipartitas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3269853" y="413927"/>
        <a:ext cx="1972131" cy="3176587"/>
      </dsp:txXfrm>
    </dsp:sp>
    <dsp:sp modelId="{1FF3DEF1-1232-4C66-BB08-17363DFCE3E7}">
      <dsp:nvSpPr>
        <dsp:cNvPr id="0" name=""/>
        <dsp:cNvSpPr/>
      </dsp:nvSpPr>
      <dsp:spPr>
        <a:xfrm>
          <a:off x="5480228" y="413927"/>
          <a:ext cx="2647156" cy="3176587"/>
        </a:xfrm>
        <a:prstGeom prst="roundRect">
          <a:avLst>
            <a:gd name="adj" fmla="val 5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Seguimiento </a:t>
          </a: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 rot="16200000">
        <a:off x="4442543" y="1451612"/>
        <a:ext cx="2604801" cy="529431"/>
      </dsp:txXfrm>
    </dsp:sp>
    <dsp:sp modelId="{4D74ADD5-60F4-4071-A4F6-11D563CDF072}">
      <dsp:nvSpPr>
        <dsp:cNvPr id="0" name=""/>
        <dsp:cNvSpPr/>
      </dsp:nvSpPr>
      <dsp:spPr>
        <a:xfrm rot="5400000">
          <a:off x="5260028" y="2938807"/>
          <a:ext cx="466871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38C40-7B84-4A88-97AB-BDC943C3A7A1}">
      <dsp:nvSpPr>
        <dsp:cNvPr id="0" name=""/>
        <dsp:cNvSpPr/>
      </dsp:nvSpPr>
      <dsp:spPr>
        <a:xfrm>
          <a:off x="6009659" y="413927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Bell MT" panose="0202050306030502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Bell MT" panose="02020503060305020303" pitchFamily="18" charset="0"/>
            </a:rPr>
            <a:t>Búsqueda del interés superior de niños, niñas y adolescentes </a:t>
          </a:r>
          <a:endParaRPr lang="es-ES" sz="18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6009659" y="413927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5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10C9F1-60D2-4D1C-B89C-9F9966ED900D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134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404415-8C3B-4357-9F1F-F89AF8F0CE05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8023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6A27CE-E4FF-4E4C-90C6-74D29C6C5B05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49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BC672-13F0-4EAD-8EF0-47AAAAD40C0C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62211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64C9D6-9F1A-453E-A424-93F2690E71F9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0449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544BF3-413D-4595-9F8C-D91E7937F37D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76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7D6BF9E-7CF2-4B2B-9DB2-5A2AB03E41C9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6282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8B4B4F-F042-47DC-829C-166835A561CC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95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C2E1D-7BAD-4EB1-AF16-7910ABF5B599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753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BC672-13F0-4EAD-8EF0-47AAAAD40C0C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364080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BC672-13F0-4EAD-8EF0-47AAAAD40C0C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71779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03/06/2022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4779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6928" r="4762" b="7958"/>
          <a:stretch/>
        </p:blipFill>
        <p:spPr>
          <a:xfrm>
            <a:off x="1170687" y="957943"/>
            <a:ext cx="9047369" cy="5431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2867"/>
            <a:ext cx="12192000" cy="1776636"/>
          </a:xfrm>
          <a:solidFill>
            <a:srgbClr val="9900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Plan </a:t>
            </a:r>
            <a:r>
              <a:rPr lang="es-ES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de Acción para el acompañamiento integral </a:t>
            </a: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en </a:t>
            </a:r>
            <a:r>
              <a:rPr lang="es-ES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el proceso de restitución </a:t>
            </a: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de </a:t>
            </a:r>
            <a:r>
              <a:rPr lang="es-ES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los derechos de </a:t>
            </a: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M</a:t>
            </a:r>
            <a:r>
              <a:rPr lang="es-ES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, </a:t>
            </a: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A </a:t>
            </a:r>
            <a:r>
              <a:rPr lang="es-ES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y R, víctimas de violencia </a:t>
            </a:r>
            <a:r>
              <a:rPr lang="es-ES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sexual</a:t>
            </a:r>
            <a:endParaRPr lang="es-ES" sz="3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21829"/>
            <a:ext cx="4659085" cy="936171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es-ES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Betty Caballero Colque</a:t>
            </a:r>
          </a:p>
          <a:p>
            <a:pPr rtl="0">
              <a:lnSpc>
                <a:spcPct val="100000"/>
              </a:lnSpc>
            </a:pPr>
            <a:r>
              <a:rPr lang="es-ES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Mayo - 2022</a:t>
            </a:r>
            <a:endParaRPr lang="es-ES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649" y="4993595"/>
            <a:ext cx="3855907" cy="13830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s-ES" sz="2800" b="1" dirty="0">
                <a:latin typeface="Bell MT" panose="02020503060305020303" pitchFamily="18" charset="0"/>
              </a:rPr>
              <a:t>¡</a:t>
            </a:r>
            <a:r>
              <a:rPr lang="es-ES" sz="2800" b="1" dirty="0" smtClean="0">
                <a:latin typeface="Bell MT" panose="02020503060305020303" pitchFamily="18" charset="0"/>
              </a:rPr>
              <a:t>Muchas gracias!</a:t>
            </a:r>
            <a:endParaRPr lang="es-ES" sz="2800" b="1" dirty="0">
              <a:latin typeface="Bell MT" panose="020205030603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236" t="16834" r="7781" b="27571"/>
          <a:stretch/>
        </p:blipFill>
        <p:spPr>
          <a:xfrm>
            <a:off x="480501" y="819806"/>
            <a:ext cx="5258148" cy="486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7230" t="19185" b="37851"/>
          <a:stretch/>
        </p:blipFill>
        <p:spPr>
          <a:xfrm>
            <a:off x="5596760" y="2408332"/>
            <a:ext cx="3547240" cy="1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1400" y="256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Bell MT" panose="02020503060305020303" pitchFamily="18" charset="0"/>
              </a:rPr>
              <a:t>Introducción </a:t>
            </a:r>
            <a:endParaRPr lang="es-ES" sz="4000" b="1" dirty="0">
              <a:latin typeface="Bell MT" panose="02020503060305020303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87185" y="1259115"/>
            <a:ext cx="8140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Bell MT" panose="02020503060305020303" pitchFamily="18" charset="0"/>
              </a:rPr>
              <a:t>La violencia y el abuso sexual es sin lugar a dudas una de las formas de maltrato más destructoras, con grandes consecuencias en las victimas, afectan a los Derechos </a:t>
            </a:r>
            <a:r>
              <a:rPr lang="es-ES" sz="2000" dirty="0" smtClean="0">
                <a:latin typeface="Bell MT" panose="02020503060305020303" pitchFamily="18" charset="0"/>
              </a:rPr>
              <a:t>Humanos, </a:t>
            </a:r>
            <a:r>
              <a:rPr lang="es-ES" sz="2000" dirty="0">
                <a:latin typeface="Bell MT" panose="02020503060305020303" pitchFamily="18" charset="0"/>
              </a:rPr>
              <a:t>principalmente de aquellas que son más vulnerables, </a:t>
            </a:r>
            <a:r>
              <a:rPr lang="es-ES" sz="2000" dirty="0" smtClean="0">
                <a:latin typeface="Bell MT" panose="02020503060305020303" pitchFamily="18" charset="0"/>
              </a:rPr>
              <a:t>niñas </a:t>
            </a:r>
            <a:r>
              <a:rPr lang="es-ES" sz="2000" dirty="0">
                <a:latin typeface="Bell MT" panose="02020503060305020303" pitchFamily="18" charset="0"/>
              </a:rPr>
              <a:t>y adolescentes, </a:t>
            </a:r>
            <a:r>
              <a:rPr lang="es-ES" sz="2000" dirty="0" smtClean="0">
                <a:latin typeface="Bell MT" panose="02020503060305020303" pitchFamily="18" charset="0"/>
              </a:rPr>
              <a:t>en quienes, </a:t>
            </a:r>
            <a:r>
              <a:rPr lang="es-ES" sz="2000" dirty="0">
                <a:latin typeface="Bell MT" panose="02020503060305020303" pitchFamily="18" charset="0"/>
              </a:rPr>
              <a:t>estas situaciones quebrantan su integridad física y psicológica, y también su seguridad, lo que repercute en dificultades en el desarrollo biopsicosocial de las mismas</a:t>
            </a:r>
            <a:r>
              <a:rPr lang="es-ES" sz="2000" dirty="0" smtClean="0">
                <a:latin typeface="Bell MT" panose="02020503060305020303" pitchFamily="18" charset="0"/>
              </a:rPr>
              <a:t>.</a:t>
            </a:r>
          </a:p>
          <a:p>
            <a:pPr algn="just"/>
            <a:endParaRPr lang="es-ES" sz="2000" dirty="0">
              <a:latin typeface="Bell MT" panose="02020503060305020303" pitchFamily="18" charset="0"/>
            </a:endParaRPr>
          </a:p>
          <a:p>
            <a:pPr algn="just"/>
            <a:r>
              <a:rPr lang="es-ES" sz="2000" dirty="0" smtClean="0">
                <a:latin typeface="Bell MT" panose="02020503060305020303" pitchFamily="18" charset="0"/>
              </a:rPr>
              <a:t>Es </a:t>
            </a:r>
            <a:r>
              <a:rPr lang="es-ES" sz="2000" dirty="0">
                <a:latin typeface="Bell MT" panose="02020503060305020303" pitchFamily="18" charset="0"/>
              </a:rPr>
              <a:t>importante dar apoyo y atención plena e integral a las víctimas de violencia, tanto a nivel individual, familiar y comunitario, a través de acciones y medidas de protección, de reparación y restauración de sus derechos. Estas acciones de apoyo, atención, prevención, promoción e intervención deben estar dirigidas por las necesidades de las víctimas y ser atendidas de manera inter institucional e inter disciplinar, con corresponsabilidad por parte del Estado, la sociedad civil y por supuesto la familia, a fin de que casos como estos dejen de suceder y si ocurren sean atendidos de manera eficaz, a fin de evitar la </a:t>
            </a:r>
            <a:r>
              <a:rPr lang="es-ES" sz="2000" dirty="0" smtClean="0">
                <a:latin typeface="Bell MT" panose="02020503060305020303" pitchFamily="18" charset="0"/>
              </a:rPr>
              <a:t>revictimización. </a:t>
            </a:r>
            <a:endParaRPr lang="es-E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6032" y="-17812"/>
            <a:ext cx="8125448" cy="92199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Bell MT" panose="02020503060305020303" pitchFamily="18" charset="0"/>
              </a:rPr>
              <a:t>Problema </a:t>
            </a:r>
            <a:endParaRPr lang="es-ES" sz="4000" b="1" dirty="0">
              <a:latin typeface="Bell MT" panose="020205030603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3110" y="904182"/>
            <a:ext cx="8274052" cy="1511300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Bell MT" panose="02020503060305020303" pitchFamily="18" charset="0"/>
              </a:rPr>
              <a:t>Plan International Bolivia (2021) </a:t>
            </a:r>
            <a:r>
              <a:rPr lang="es-ES" sz="2000" dirty="0" smtClean="0">
                <a:latin typeface="Bell MT" panose="02020503060305020303" pitchFamily="18" charset="0"/>
              </a:rPr>
              <a:t>señala </a:t>
            </a:r>
            <a:r>
              <a:rPr lang="es-ES" sz="2000" dirty="0">
                <a:latin typeface="Bell MT" panose="02020503060305020303" pitchFamily="18" charset="0"/>
              </a:rPr>
              <a:t>que </a:t>
            </a:r>
            <a:r>
              <a:rPr lang="es-ES" sz="2000" dirty="0" smtClean="0">
                <a:latin typeface="Bell MT" panose="02020503060305020303" pitchFamily="18" charset="0"/>
              </a:rPr>
              <a:t>la </a:t>
            </a:r>
            <a:r>
              <a:rPr lang="es-ES" sz="2000" dirty="0">
                <a:latin typeface="Bell MT" panose="02020503060305020303" pitchFamily="18" charset="0"/>
              </a:rPr>
              <a:t>violencia contra las niñas y adolescentes en nuestro país, es una situación delicada, preocupante y de grandes dimensiones, ya que cada día se reportan 110 casos de violencia contra NNA, es decir que, en nuestro país, cada 15 minutos una niña es </a:t>
            </a:r>
            <a:r>
              <a:rPr lang="es-ES" sz="2000" dirty="0" smtClean="0">
                <a:latin typeface="Bell MT" panose="02020503060305020303" pitchFamily="18" charset="0"/>
              </a:rPr>
              <a:t>violentada. </a:t>
            </a:r>
            <a:endParaRPr lang="es-ES" sz="2000" dirty="0">
              <a:latin typeface="Bell MT" panose="02020503060305020303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9521" y="2351408"/>
            <a:ext cx="8274053" cy="1397013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Bell MT" panose="02020503060305020303" pitchFamily="18" charset="0"/>
              </a:rPr>
              <a:t>En fecha 28 de octubre de 2021, el periódico Los Tiempos (2021) publicó una nota en la que detallaba un caso suscitado en el departamento de La Paz, en este se </a:t>
            </a:r>
            <a:r>
              <a:rPr lang="es-ES" sz="2000" dirty="0" smtClean="0">
                <a:latin typeface="Bell MT" panose="02020503060305020303" pitchFamily="18" charset="0"/>
              </a:rPr>
              <a:t>narra </a:t>
            </a:r>
            <a:r>
              <a:rPr lang="es-ES" sz="2000" dirty="0">
                <a:latin typeface="Bell MT" panose="02020503060305020303" pitchFamily="18" charset="0"/>
              </a:rPr>
              <a:t>la historia </a:t>
            </a:r>
            <a:r>
              <a:rPr lang="es-ES" sz="2000" dirty="0" smtClean="0">
                <a:latin typeface="Bell MT" panose="02020503060305020303" pitchFamily="18" charset="0"/>
              </a:rPr>
              <a:t>de M, a y R, </a:t>
            </a:r>
            <a:r>
              <a:rPr lang="es-ES" sz="2000" dirty="0">
                <a:latin typeface="Bell MT" panose="02020503060305020303" pitchFamily="18" charset="0"/>
              </a:rPr>
              <a:t>tres hermanas de 15, 11 y 8 </a:t>
            </a:r>
            <a:r>
              <a:rPr lang="es-ES" sz="2000" dirty="0" smtClean="0">
                <a:latin typeface="Bell MT" panose="02020503060305020303" pitchFamily="18" charset="0"/>
              </a:rPr>
              <a:t>años, </a:t>
            </a:r>
            <a:r>
              <a:rPr lang="es-ES" sz="2000" dirty="0">
                <a:latin typeface="Bell MT" panose="02020503060305020303" pitchFamily="18" charset="0"/>
              </a:rPr>
              <a:t>que habían sufrido agresiones sexuales por parte de su padre de 37 años y su tío abuelo de 51 años.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709" y="823207"/>
            <a:ext cx="2828771" cy="2555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/>
          <p:cNvSpPr/>
          <p:nvPr/>
        </p:nvSpPr>
        <p:spPr>
          <a:xfrm>
            <a:off x="5117444" y="3858241"/>
            <a:ext cx="245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latin typeface="Bell MT" panose="02020503060305020303" pitchFamily="18" charset="0"/>
              </a:rPr>
              <a:t>Hipótesis </a:t>
            </a:r>
            <a:endParaRPr lang="es-ES" sz="4000" b="1" dirty="0">
              <a:latin typeface="Bell MT" panose="020205030603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31721" y="437700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dirty="0">
                <a:latin typeface="Bell MT" panose="02020503060305020303" pitchFamily="18" charset="0"/>
              </a:rPr>
              <a:t>El trabajo coordinado de las diferentes instituciones que atienden la problemática de la violencia sexual favorecerá que las hermanas M, A, y R superen su situación de violencia y fortalezcan su autoestima y autoconocimiento a través de atención terapéutica integral a nivel individual, familiar y grupal, a fin de que ellas se centren en el potencial que tienen y no en la victimización.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1" y="4083076"/>
            <a:ext cx="2858653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2566" y="0"/>
            <a:ext cx="8610600" cy="960122"/>
          </a:xfrm>
        </p:spPr>
        <p:txBody>
          <a:bodyPr/>
          <a:lstStyle/>
          <a:p>
            <a:pPr algn="ctr"/>
            <a:r>
              <a:rPr lang="es-ES" b="1" dirty="0" smtClean="0">
                <a:latin typeface="Bell MT" panose="02020503060305020303" pitchFamily="18" charset="0"/>
              </a:rPr>
              <a:t>Objetivos </a:t>
            </a:r>
            <a:endParaRPr lang="es-ES" b="1" dirty="0">
              <a:latin typeface="Bell MT" panose="02020503060305020303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17381985"/>
              </p:ext>
            </p:extLst>
          </p:nvPr>
        </p:nvGraphicFramePr>
        <p:xfrm>
          <a:off x="0" y="701404"/>
          <a:ext cx="9419771" cy="565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3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76626"/>
            <a:ext cx="10858500" cy="91482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Bell MT" panose="02020503060305020303" pitchFamily="18" charset="0"/>
              </a:rPr>
              <a:t>Resultados, indicadores y actividades </a:t>
            </a:r>
            <a:endParaRPr lang="es-ES" sz="4000" b="1" dirty="0">
              <a:latin typeface="Bell MT" panose="02020503060305020303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81000" y="857195"/>
            <a:ext cx="94451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400"/>
              </a:lnSpc>
              <a:spcAft>
                <a:spcPts val="0"/>
              </a:spcAft>
            </a:pPr>
            <a:r>
              <a:rPr lang="es-BO" sz="3200" b="1" dirty="0">
                <a:latin typeface="Bell MT" panose="02020503060305020303" pitchFamily="18" charset="0"/>
                <a:ea typeface="Calibri" panose="020F0502020204030204" pitchFamily="34" charset="0"/>
                <a:cs typeface="Segoe UI Semibold" panose="020B0702040204020203" pitchFamily="34" charset="0"/>
              </a:rPr>
              <a:t>Resultado 1: </a:t>
            </a:r>
            <a:r>
              <a:rPr lang="es-BO" sz="2000" b="1" dirty="0">
                <a:latin typeface="Bell MT" panose="02020503060305020303" pitchFamily="18" charset="0"/>
                <a:ea typeface="Calibri" panose="020F0502020204030204" pitchFamily="34" charset="0"/>
                <a:cs typeface="Segoe UI Semibold" panose="020B0702040204020203" pitchFamily="34" charset="0"/>
              </a:rPr>
              <a:t>La “Rueda de Servicios Sociales” identificó a la institución responsable del tratamiento de las consecuencias psicológicas y el fortalecimiento de las estrategias de afrontamiento de M, A y </a:t>
            </a:r>
            <a:r>
              <a:rPr lang="es-BO" sz="2000" b="1" dirty="0" smtClean="0">
                <a:latin typeface="Bell MT" panose="02020503060305020303" pitchFamily="18" charset="0"/>
                <a:ea typeface="Calibri" panose="020F0502020204030204" pitchFamily="34" charset="0"/>
                <a:cs typeface="Segoe UI Semibold" panose="020B0702040204020203" pitchFamily="34" charset="0"/>
              </a:rPr>
              <a:t>R.</a:t>
            </a:r>
          </a:p>
          <a:p>
            <a:pPr indent="450215" algn="just">
              <a:lnSpc>
                <a:spcPts val="2400"/>
              </a:lnSpc>
              <a:spcAft>
                <a:spcPts val="0"/>
              </a:spcAft>
            </a:pPr>
            <a:endParaRPr lang="es-ES" sz="2000" dirty="0" smtClean="0">
              <a:latin typeface="Bell MT" panose="02020503060305020303" pitchFamily="18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pPr lvl="0" algn="just">
              <a:lnSpc>
                <a:spcPts val="2400"/>
              </a:lnSpc>
              <a:spcAft>
                <a:spcPts val="0"/>
              </a:spcAft>
            </a:pPr>
            <a:r>
              <a:rPr lang="es-ES" sz="2000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s-ES" sz="3200" b="1" u="sng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Actividades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Bell MT" panose="02020503060305020303" pitchFamily="18" charset="0"/>
              </a:rPr>
              <a:t>Identificar </a:t>
            </a:r>
            <a:r>
              <a:rPr lang="es-ES" sz="2000" dirty="0">
                <a:latin typeface="Bell MT" panose="02020503060305020303" pitchFamily="18" charset="0"/>
              </a:rPr>
              <a:t>necesidades básicas a atender en M, A y 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Planificación y diseño de la propuesta de la Rueda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Definir el objetivo de la Rueda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Establecer tiempo de duración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Elaborar presupuesto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Reunión con la institución aliada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Determinar requisitos para las instituciones participantes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Elaborar perfil de las instituciones participantes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Realizar una base de datos de ofertantes y demandantes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Elaborar plan de difusión y promoción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Enviar invitaciones a instituciones que cumplen con los criterios de selección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Realizar visitas y llamadas telefónicas a instituciones invitadas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Reuniones bipartitas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2000" dirty="0">
                <a:latin typeface="Bell MT" panose="02020503060305020303" pitchFamily="18" charset="0"/>
              </a:rPr>
              <a:t>Feria expositiva</a:t>
            </a:r>
            <a:endParaRPr lang="es-ES" sz="2000" b="1" u="sng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16" t="38228" r="46563" b="10256"/>
          <a:stretch/>
        </p:blipFill>
        <p:spPr>
          <a:xfrm>
            <a:off x="7951994" y="1634390"/>
            <a:ext cx="4087605" cy="4168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3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73958" y="203754"/>
            <a:ext cx="89643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400"/>
              </a:lnSpc>
              <a:spcAft>
                <a:spcPts val="0"/>
              </a:spcAft>
            </a:pPr>
            <a:r>
              <a:rPr lang="es-BO" sz="32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Resultado 2:</a:t>
            </a:r>
            <a:r>
              <a:rPr lang="es-BO" sz="3200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BO" sz="20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se estableció el abordaje psicoterapéutico a fin de que M, A y R realicen la </a:t>
            </a:r>
            <a:r>
              <a:rPr lang="es-BO" sz="2000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elaboración de la experiencia de violencia </a:t>
            </a:r>
            <a:r>
              <a:rPr lang="es-BO" sz="20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vivida</a:t>
            </a:r>
            <a:endParaRPr lang="es-ES" sz="20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endParaRPr lang="es-ES" sz="2000" dirty="0" smtClean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BO" sz="3200" b="1" u="sng" dirty="0">
                <a:latin typeface="Bell MT" panose="02020503060305020303" pitchFamily="18" charset="0"/>
              </a:rPr>
              <a:t>Actividades: </a:t>
            </a:r>
            <a:endParaRPr lang="es-ES" sz="3200" dirty="0">
              <a:latin typeface="Bell MT" panose="020205030603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2 sesiones por semana durante el primer mes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1 sesión por semana durante el segundo mes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1 sesión cada quince días durante el tercer y cuarto mes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4 sesiones de seguimiento: una al mes de acabadas las sesiones, a los tres meses, seis meses y al año.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1 visita domiciliaria a la vivienda de la abuela materna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Acompañamiento y preparación a las víctimas para los actuados del proceso penal</a:t>
            </a:r>
          </a:p>
          <a:p>
            <a:pPr lvl="0" algn="just">
              <a:lnSpc>
                <a:spcPts val="2400"/>
              </a:lnSpc>
              <a:spcAft>
                <a:spcPts val="0"/>
              </a:spcAft>
            </a:pPr>
            <a:endParaRPr lang="es-ES" sz="20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081" t="26066" r="34853" b="38264"/>
          <a:stretch/>
        </p:blipFill>
        <p:spPr>
          <a:xfrm>
            <a:off x="8869049" y="3471808"/>
            <a:ext cx="3453579" cy="338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273958" y="4118789"/>
            <a:ext cx="87757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400"/>
              </a:lnSpc>
              <a:spcAft>
                <a:spcPts val="0"/>
              </a:spcAft>
            </a:pPr>
            <a:r>
              <a:rPr lang="es-BO" sz="32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Resultado </a:t>
            </a:r>
            <a:r>
              <a:rPr lang="es-BO" sz="3200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s-BO" sz="2000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abuela materna fortaleció sus habilidades socioemocionales y estrategias de </a:t>
            </a:r>
            <a:r>
              <a:rPr lang="es-BO" sz="20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afrontamiento</a:t>
            </a:r>
            <a:endParaRPr lang="es-ES" sz="2000" dirty="0" smtClean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BO" sz="3200" b="1" u="sng" dirty="0">
                <a:latin typeface="Bell MT" panose="02020503060305020303" pitchFamily="18" charset="0"/>
              </a:rPr>
              <a:t>Actividades:  </a:t>
            </a:r>
            <a:endParaRPr lang="es-ES" sz="3200" dirty="0">
              <a:latin typeface="Bell MT" panose="020205030603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Una entrevista con la abuela materna, identificada como figura protectora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Sesiones de fortalecimiento a red de apoyo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2000" dirty="0">
                <a:latin typeface="Bell MT" panose="02020503060305020303" pitchFamily="18" charset="0"/>
              </a:rPr>
              <a:t>Dos jornadas de sensibilización con instituciones locales y familiares </a:t>
            </a:r>
            <a:endParaRPr lang="es-ES" sz="2000" dirty="0" smtClean="0">
              <a:latin typeface="Bell MT" panose="02020503060305020303" pitchFamily="18" charset="0"/>
            </a:endParaRPr>
          </a:p>
          <a:p>
            <a:pPr lvl="0"/>
            <a:r>
              <a:rPr lang="es-ES" sz="2000" dirty="0" smtClean="0">
                <a:latin typeface="Bell MT" panose="02020503060305020303" pitchFamily="18" charset="0"/>
              </a:rPr>
              <a:t>responsables </a:t>
            </a:r>
            <a:r>
              <a:rPr lang="es-ES" sz="2000" dirty="0">
                <a:latin typeface="Bell MT" panose="02020503060305020303" pitchFamily="18" charset="0"/>
              </a:rPr>
              <a:t>en temas que promuevan la prevención de la violencia sexual</a:t>
            </a:r>
          </a:p>
          <a:p>
            <a:pPr indent="450215" algn="just">
              <a:lnSpc>
                <a:spcPts val="2400"/>
              </a:lnSpc>
              <a:spcAft>
                <a:spcPts val="0"/>
              </a:spcAft>
            </a:pPr>
            <a:endParaRPr lang="es-ES" sz="24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21128" y="551260"/>
            <a:ext cx="82132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400"/>
              </a:lnSpc>
              <a:spcAft>
                <a:spcPts val="0"/>
              </a:spcAft>
            </a:pPr>
            <a:r>
              <a:rPr lang="es-BO" sz="32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Resultado </a:t>
            </a:r>
            <a:r>
              <a:rPr lang="es-BO" sz="3200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es-BO" b="1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capacitación con respecto a la problemática de violencia sexual estuvo encaminada en su prevención y en la eliminación de la revictimización. </a:t>
            </a:r>
            <a:endParaRPr lang="es-BO" b="1" dirty="0" smtClean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0"/>
              </a:spcAft>
            </a:pPr>
            <a:endParaRPr lang="es-ES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ts val="2400"/>
              </a:lnSpc>
              <a:spcAft>
                <a:spcPts val="0"/>
              </a:spcAft>
            </a:pPr>
            <a:r>
              <a:rPr lang="es-BO" sz="3200" b="1" u="sng" dirty="0" smtClean="0">
                <a:latin typeface="Bell MT" panose="02020503060305020303" pitchFamily="18" charset="0"/>
              </a:rPr>
              <a:t>Actividades</a:t>
            </a:r>
            <a:r>
              <a:rPr lang="es-BO" sz="3200" b="1" u="sng" dirty="0">
                <a:latin typeface="Bell MT" panose="02020503060305020303" pitchFamily="18" charset="0"/>
              </a:rPr>
              <a:t>: </a:t>
            </a:r>
            <a:endParaRPr lang="es-ES" sz="3200" dirty="0">
              <a:latin typeface="Bell MT" panose="020205030603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Bell MT" panose="02020503060305020303" pitchFamily="18" charset="0"/>
              </a:rPr>
              <a:t>Programas </a:t>
            </a:r>
            <a:r>
              <a:rPr lang="es-ES" dirty="0">
                <a:latin typeface="Bell MT" panose="02020503060305020303" pitchFamily="18" charset="0"/>
              </a:rPr>
              <a:t>de capacitación sobre la prevención y detección de situaciones de violencia para niños, niñas y adolescentes en 10 unidades educativas del área urbana de la ciudad de </a:t>
            </a:r>
            <a:r>
              <a:rPr lang="es-ES" dirty="0" smtClean="0">
                <a:latin typeface="Bell MT" panose="02020503060305020303" pitchFamily="18" charset="0"/>
              </a:rPr>
              <a:t>Cochabamba</a:t>
            </a:r>
          </a:p>
          <a:p>
            <a:pPr lvl="0"/>
            <a:endParaRPr lang="es-ES" dirty="0">
              <a:latin typeface="Bell MT" panose="020205030603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Bell MT" panose="02020503060305020303" pitchFamily="18" charset="0"/>
              </a:rPr>
              <a:t>Programas </a:t>
            </a:r>
            <a:r>
              <a:rPr lang="es-ES" dirty="0">
                <a:latin typeface="Bell MT" panose="02020503060305020303" pitchFamily="18" charset="0"/>
              </a:rPr>
              <a:t>de capacitación sobre la prevención y detección de situaciones de violencia para padres y madres de familias de 10 unidades educativas del área urbana de la ciudad de </a:t>
            </a:r>
            <a:r>
              <a:rPr lang="es-ES" dirty="0" smtClean="0">
                <a:latin typeface="Bell MT" panose="02020503060305020303" pitchFamily="18" charset="0"/>
              </a:rPr>
              <a:t>Cochabamba</a:t>
            </a:r>
          </a:p>
          <a:p>
            <a:pPr lvl="0"/>
            <a:endParaRPr lang="es-ES" dirty="0">
              <a:latin typeface="Bell MT" panose="020205030603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Bell MT" panose="02020503060305020303" pitchFamily="18" charset="0"/>
              </a:rPr>
              <a:t>Programas </a:t>
            </a:r>
            <a:r>
              <a:rPr lang="es-ES" dirty="0">
                <a:latin typeface="Bell MT" panose="02020503060305020303" pitchFamily="18" charset="0"/>
              </a:rPr>
              <a:t>de capacitación sobre la prevención y detección de situaciones de violencia para el plantel docente de 10 unidades educativas del área urbana de la ciudad de </a:t>
            </a:r>
            <a:r>
              <a:rPr lang="es-ES" dirty="0" smtClean="0">
                <a:latin typeface="Bell MT" panose="02020503060305020303" pitchFamily="18" charset="0"/>
              </a:rPr>
              <a:t>Cochabamba</a:t>
            </a:r>
          </a:p>
          <a:p>
            <a:pPr lvl="0"/>
            <a:endParaRPr lang="es-ES" dirty="0">
              <a:latin typeface="Bell MT" panose="02020503060305020303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Bell MT" panose="02020503060305020303" pitchFamily="18" charset="0"/>
              </a:rPr>
              <a:t>Programa </a:t>
            </a:r>
            <a:r>
              <a:rPr lang="es-ES" dirty="0">
                <a:latin typeface="Bell MT" panose="02020503060305020303" pitchFamily="18" charset="0"/>
              </a:rPr>
              <a:t>de desarrollo de habilidades socioemocionales a funcionarios públicos y privados de instituciones y organizaciones que ofrecen apoyo y atención a víctimas de violencia y abuso sexual, a fin de que ofrezcan un servicio cálido y con eficacia que permita evitar y prevenir la revictimización. </a:t>
            </a:r>
          </a:p>
          <a:p>
            <a:pPr lvl="0" algn="just">
              <a:lnSpc>
                <a:spcPts val="2400"/>
              </a:lnSpc>
              <a:spcAft>
                <a:spcPts val="0"/>
              </a:spcAft>
            </a:pPr>
            <a:endParaRPr lang="es-ES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72" y="1712684"/>
            <a:ext cx="4426857" cy="3656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9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3764" y="45841"/>
            <a:ext cx="3456622" cy="801233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latin typeface="Bell MT" panose="02020503060305020303" pitchFamily="18" charset="0"/>
              </a:rPr>
              <a:t>Metodología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37462" y="847074"/>
            <a:ext cx="93529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BO" sz="32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Rueda de Servicios Sociales</a:t>
            </a:r>
          </a:p>
          <a:p>
            <a:pPr algn="just">
              <a:spcAft>
                <a:spcPts val="0"/>
              </a:spcAft>
            </a:pPr>
            <a:r>
              <a:rPr lang="es-BO" sz="2000" b="1" dirty="0">
                <a:latin typeface="Bell MT" panose="02020503060305020303" pitchFamily="18" charset="0"/>
              </a:rPr>
              <a:t>O</a:t>
            </a:r>
            <a:r>
              <a:rPr lang="es-BO" sz="2000" b="1" dirty="0" smtClean="0">
                <a:latin typeface="Bell MT" panose="02020503060305020303" pitchFamily="18" charset="0"/>
              </a:rPr>
              <a:t>bjetivo: </a:t>
            </a:r>
            <a:r>
              <a:rPr lang="es-BO" sz="2000" dirty="0" smtClean="0">
                <a:latin typeface="Bell MT" panose="02020503060305020303" pitchFamily="18" charset="0"/>
              </a:rPr>
              <a:t>Generar </a:t>
            </a:r>
            <a:r>
              <a:rPr lang="es-BO" sz="2000" dirty="0">
                <a:latin typeface="Bell MT" panose="02020503060305020303" pitchFamily="18" charset="0"/>
              </a:rPr>
              <a:t>mecanismos de coordinación y comunicación entre las diferentes instituciones que brindan servicios de apoyo a niños, niñas y adolescentes víctimas de violencia sexual a través de la gestión y organización de una “Rueda de Servicios Sociales” a fin de proporcionarles intervenciones terapéuticas integrales, especializadas y eficaces frente a la situación de violencia vivenciada</a:t>
            </a:r>
            <a:endParaRPr lang="es-ES" sz="3200" dirty="0" smtClean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95179" y="2815262"/>
            <a:ext cx="303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6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BO" sz="2800" b="1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ETAPAS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7699553"/>
              </p:ext>
            </p:extLst>
          </p:nvPr>
        </p:nvGraphicFramePr>
        <p:xfrm>
          <a:off x="579352" y="3092170"/>
          <a:ext cx="8128000" cy="400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2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70702" y="392682"/>
            <a:ext cx="3456622" cy="801233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Bell MT" panose="02020503060305020303" pitchFamily="18" charset="0"/>
              </a:rPr>
              <a:t>Conclusiones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00825" y="1489197"/>
            <a:ext cx="88747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participación activa de las instituciones 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promueve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involucramiento, 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asumir responsabilidades y un trabajo articulado en torno a la atención, intervención y 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protección, además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generar medidas preventivas al respecto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es-ES" sz="20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Las víctimas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 violencia y abuso sexual presentan necesidades específicas que deben ser atendidas, 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lo que establecimiento de un abordaje integral, individual y grupal es vital, principalmente en el desarrollo y fortalecimiento de sus recursos cognitivos, emocionales, familiares y sociales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es-ES" sz="20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sensibilizar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 la población en 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general en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torno a la temática y promover el trabajo coordinado a través de espacios de conjunción, donde informar y concientizar sobre la problemática y sus consecuencias permite construir nuevos patrones de comportamiento, de interacción, que a su vez generan un cambio social y cultural en el trato a </a:t>
            </a:r>
            <a:r>
              <a:rPr lang="es-BO" sz="2000" dirty="0" err="1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NNAs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basado en un enfoque </a:t>
            </a:r>
            <a:r>
              <a:rPr lang="es-BO" sz="2000" dirty="0" smtClean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preventivo y de </a:t>
            </a:r>
            <a:r>
              <a:rPr lang="es-BO" sz="2000" dirty="0">
                <a:latin typeface="Bell MT" panose="0202050306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derechos. </a:t>
            </a:r>
            <a:endParaRPr lang="es-ES" sz="2000" dirty="0">
              <a:latin typeface="Bell MT" panose="020205030603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1354</Words>
  <Application>Microsoft Office PowerPoint</Application>
  <PresentationFormat>Panorámica</PresentationFormat>
  <Paragraphs>95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Bell MT</vt:lpstr>
      <vt:lpstr>Calibri</vt:lpstr>
      <vt:lpstr>Calibri Light</vt:lpstr>
      <vt:lpstr>Segoe UI Semibold</vt:lpstr>
      <vt:lpstr>Wingdings</vt:lpstr>
      <vt:lpstr>Tema de Office</vt:lpstr>
      <vt:lpstr>Plan de Acción para el acompañamiento integral  en el proceso de restitución de los derechos de  M, A y R, víctimas de violencia sexual</vt:lpstr>
      <vt:lpstr>Introducción </vt:lpstr>
      <vt:lpstr>Problema </vt:lpstr>
      <vt:lpstr>Objetivos </vt:lpstr>
      <vt:lpstr>Resultados, indicadores y actividades </vt:lpstr>
      <vt:lpstr>Presentación de PowerPoint</vt:lpstr>
      <vt:lpstr>Presentación de PowerPoint</vt:lpstr>
      <vt:lpstr>Metodología </vt:lpstr>
      <vt:lpstr>Conclusiones </vt:lpstr>
      <vt:lpstr>¡Muchas gracias!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2022-05-24T03:36:12Z</dcterms:created>
  <dcterms:modified xsi:type="dcterms:W3CDTF">2022-06-04T03:14:06Z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